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52" r:id="rId4"/>
  </p:sldMasterIdLst>
  <p:notesMasterIdLst>
    <p:notesMasterId r:id="rId17"/>
  </p:notesMasterIdLst>
  <p:handoutMasterIdLst>
    <p:handoutMasterId r:id="rId18"/>
  </p:handoutMasterIdLst>
  <p:sldIdLst>
    <p:sldId id="325" r:id="rId5"/>
    <p:sldId id="429" r:id="rId6"/>
    <p:sldId id="436" r:id="rId7"/>
    <p:sldId id="486" r:id="rId8"/>
    <p:sldId id="419" r:id="rId9"/>
    <p:sldId id="451" r:id="rId10"/>
    <p:sldId id="490" r:id="rId11"/>
    <p:sldId id="487" r:id="rId12"/>
    <p:sldId id="488" r:id="rId13"/>
    <p:sldId id="489" r:id="rId14"/>
    <p:sldId id="480" r:id="rId15"/>
    <p:sldId id="456"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747">
          <p15:clr>
            <a:srgbClr val="A4A3A4"/>
          </p15:clr>
        </p15:guide>
        <p15:guide id="4" orient="horz" pos="2890">
          <p15:clr>
            <a:srgbClr val="A4A3A4"/>
          </p15:clr>
        </p15:guide>
        <p15:guide id="5" orient="horz" pos="206">
          <p15:clr>
            <a:srgbClr val="A4A3A4"/>
          </p15:clr>
        </p15:guide>
        <p15:guide id="6" orient="horz" pos="676">
          <p15:clr>
            <a:srgbClr val="A4A3A4"/>
          </p15:clr>
        </p15:guide>
        <p15:guide id="7" pos="2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Palfreyma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D7777"/>
    <a:srgbClr val="268ABF"/>
    <a:srgbClr val="717171"/>
    <a:srgbClr val="5E5F64"/>
    <a:srgbClr val="51A7F9"/>
    <a:srgbClr val="ECF0F2"/>
    <a:srgbClr val="DFE6EB"/>
    <a:srgbClr val="4C4D53"/>
    <a:srgbClr val="E71D32"/>
    <a:srgbClr val="4178B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546" autoAdjust="0"/>
    <p:restoredTop sz="50000" autoAdjust="0"/>
  </p:normalViewPr>
  <p:slideViewPr>
    <p:cSldViewPr snapToGrid="0" snapToObjects="1">
      <p:cViewPr varScale="1">
        <p:scale>
          <a:sx n="85" d="100"/>
          <a:sy n="85" d="100"/>
        </p:scale>
        <p:origin x="184" y="1464"/>
      </p:cViewPr>
      <p:guideLst>
        <p:guide orient="horz" pos="1620"/>
        <p:guide pos="2880"/>
        <p:guide orient="horz" pos="747"/>
        <p:guide orient="horz" pos="2890"/>
        <p:guide orient="horz" pos="206"/>
        <p:guide orient="horz" pos="676"/>
        <p:guide pos="232"/>
      </p:guideLst>
    </p:cSldViewPr>
  </p:slideViewPr>
  <p:notesTextViewPr>
    <p:cViewPr>
      <p:scale>
        <a:sx n="100" d="100"/>
        <a:sy n="100" d="100"/>
      </p:scale>
      <p:origin x="0" y="0"/>
    </p:cViewPr>
  </p:notesTextViewPr>
  <p:sorterViewPr>
    <p:cViewPr>
      <p:scale>
        <a:sx n="90" d="100"/>
        <a:sy n="90" d="100"/>
      </p:scale>
      <p:origin x="0" y="-91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F4E8655-7E8A-CD44-826D-171CCCD81A4E}" type="datetimeFigureOut">
              <a:rPr lang="en-US" smtClean="0"/>
              <a:pPr/>
              <a:t>3/9/17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71961E-0EFA-E748-8B29-1DA1682C9E70}" type="slidenum">
              <a:rPr lang="en-US" smtClean="0"/>
              <a:pPr/>
              <a:t>‹#›</a:t>
            </a:fld>
            <a:endParaRPr lang="en-US"/>
          </a:p>
        </p:txBody>
      </p:sp>
    </p:spTree>
    <p:extLst>
      <p:ext uri="{BB962C8B-B14F-4D97-AF65-F5344CB8AC3E}">
        <p14:creationId xmlns:p14="http://schemas.microsoft.com/office/powerpoint/2010/main" val="42236342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234CD8-0BB3-084C-8D23-3448A3D9883F}" type="datetimeFigureOut">
              <a:rPr lang="en-US" smtClean="0"/>
              <a:pPr/>
              <a:t>3/9/17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C8F735-2258-884A-BAD8-BB4BE87DECB7}" type="slidenum">
              <a:rPr lang="en-US" smtClean="0"/>
              <a:pPr/>
              <a:t>‹#›</a:t>
            </a:fld>
            <a:endParaRPr lang="en-US"/>
          </a:p>
        </p:txBody>
      </p:sp>
    </p:spTree>
    <p:extLst>
      <p:ext uri="{BB962C8B-B14F-4D97-AF65-F5344CB8AC3E}">
        <p14:creationId xmlns:p14="http://schemas.microsoft.com/office/powerpoint/2010/main" val="19722514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3"/>
          <p:cNvSpPr>
            <a:spLocks noGrp="1" noChangeArrowheads="1"/>
          </p:cNvSpPr>
          <p:nvPr>
            <p:ph type="sldNum" sz="quarter"/>
          </p:nvPr>
        </p:nvSpPr>
        <p:spPr>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215900" indent="-206375">
              <a:spcBef>
                <a:spcPct val="30000"/>
              </a:spcBef>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1pPr>
            <a:lvl2pPr>
              <a:spcBef>
                <a:spcPct val="30000"/>
              </a:spcBef>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2pPr>
            <a:lvl3pPr>
              <a:spcBef>
                <a:spcPct val="30000"/>
              </a:spcBef>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3pPr>
            <a:lvl4pPr>
              <a:spcBef>
                <a:spcPct val="30000"/>
              </a:spcBef>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4pPr>
            <a:lvl5pPr>
              <a:spcBef>
                <a:spcPct val="30000"/>
              </a:spcBef>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5pPr>
            <a:lvl6pPr marL="2514600" indent="-228600" defTabSz="4572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6pPr>
            <a:lvl7pPr marL="2971800" indent="-228600" defTabSz="4572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7pPr>
            <a:lvl8pPr marL="3429000" indent="-228600" defTabSz="4572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8pPr>
            <a:lvl9pPr marL="3886200" indent="-228600" defTabSz="457200" eaLnBrk="0" fontAlgn="base" hangingPunct="0">
              <a:spcBef>
                <a:spcPct val="3000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sz="1200">
                <a:solidFill>
                  <a:srgbClr val="000000"/>
                </a:solidFill>
                <a:latin typeface="Times New Roman" charset="0"/>
              </a:defRPr>
            </a:lvl9pPr>
          </a:lstStyle>
          <a:p>
            <a:pPr>
              <a:spcBef>
                <a:spcPct val="0"/>
              </a:spcBef>
              <a:buClrTx/>
              <a:buSzPct val="45000"/>
              <a:buFontTx/>
              <a:buNone/>
            </a:pPr>
            <a:fld id="{40A5860E-3B2C-8A44-98EC-95B899ED0DAA}" type="slidenum">
              <a:rPr lang="en-US" altLang="en-US">
                <a:ea typeface="Arial" charset="0"/>
                <a:cs typeface="Arial" charset="0"/>
              </a:rPr>
              <a:pPr>
                <a:spcBef>
                  <a:spcPct val="0"/>
                </a:spcBef>
                <a:buClrTx/>
                <a:buSzPct val="45000"/>
                <a:buFontTx/>
                <a:buNone/>
              </a:pPr>
              <a:t>3</a:t>
            </a:fld>
            <a:endParaRPr lang="en-US" altLang="en-US">
              <a:ea typeface="Arial" charset="0"/>
              <a:cs typeface="Arial" charset="0"/>
            </a:endParaRPr>
          </a:p>
        </p:txBody>
      </p:sp>
      <p:sp>
        <p:nvSpPr>
          <p:cNvPr id="19459" name="Rectangle 1"/>
          <p:cNvSpPr>
            <a:spLocks noGrp="1" noRot="1" noChangeAspect="1" noChangeArrowheads="1" noTextEdit="1"/>
          </p:cNvSpPr>
          <p:nvPr>
            <p:ph type="sldImg"/>
          </p:nvPr>
        </p:nvSpPr>
        <p:spPr>
          <a:xfrm>
            <a:off x="396875" y="692150"/>
            <a:ext cx="6153150" cy="3462338"/>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60" name="Rectangle 2"/>
          <p:cNvSpPr>
            <a:spLocks noGrp="1" noChangeArrowheads="1"/>
          </p:cNvSpPr>
          <p:nvPr>
            <p:ph type="body" idx="1"/>
          </p:nvPr>
        </p:nvSpPr>
        <p:spPr>
          <a:xfrm>
            <a:off x="695325" y="4386263"/>
            <a:ext cx="5556250" cy="4154487"/>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b="1">
                <a:latin typeface="Times New Roman" charset="0"/>
              </a:rPr>
              <a:t>Ledger - </a:t>
            </a:r>
            <a:r>
              <a:rPr lang="en-US" altLang="en-US">
                <a:solidFill>
                  <a:srgbClr val="268ABF"/>
                </a:solidFill>
                <a:latin typeface="Times New Roman" charset="0"/>
              </a:rPr>
              <a:t>Ledger</a:t>
            </a:r>
            <a:r>
              <a:rPr lang="en-US" altLang="en-US">
                <a:latin typeface="Times New Roman" charset="0"/>
              </a:rPr>
              <a:t> is THE system of record for a business. Business will have multiple ledgers for multiple business networks in which they participate. Or we can have a shared ledger as demonstrated in the solution. What’s new e here is the SHARED LEDGER – up to this point each participant had their own Ledger. This sharing is the foundation for innovative business solutions. </a:t>
            </a:r>
          </a:p>
          <a:p>
            <a:r>
              <a:rPr lang="en-US" altLang="en-US">
                <a:latin typeface="Times New Roman" charset="0"/>
              </a:rPr>
              <a:t>This introduces an interesting set of technical challenges, including participant identity and privacy &amp; transaction privacy</a:t>
            </a:r>
          </a:p>
          <a:p>
            <a:endParaRPr lang="en-US" altLang="en-US" b="1">
              <a:latin typeface="Times New Roman" charset="0"/>
            </a:endParaRPr>
          </a:p>
          <a:p>
            <a:pPr>
              <a:buFont typeface="Calibri Light" charset="0"/>
              <a:buAutoNum type="arabicPeriod"/>
            </a:pPr>
            <a:endParaRPr lang="en-US" altLang="en-US" b="1">
              <a:latin typeface="Times New Roman" charset="0"/>
            </a:endParaRPr>
          </a:p>
          <a:p>
            <a:pPr>
              <a:buFont typeface="Calibri Light" charset="0"/>
              <a:buAutoNum type="arabicPeriod"/>
            </a:pPr>
            <a:r>
              <a:rPr lang="en-US" altLang="en-US">
                <a:latin typeface="Times New Roman" charset="0"/>
              </a:rPr>
              <a:t>“BEFORE” picture representing the “status quo” for business networks.</a:t>
            </a:r>
          </a:p>
          <a:p>
            <a:pPr>
              <a:buFont typeface="Calibri Light" charset="0"/>
              <a:buAutoNum type="arabicPeriod"/>
            </a:pPr>
            <a:endParaRPr lang="en-US" altLang="en-US">
              <a:latin typeface="Times New Roman" charset="0"/>
            </a:endParaRPr>
          </a:p>
          <a:p>
            <a:pPr>
              <a:buFont typeface="Calibri Light" charset="0"/>
              <a:buAutoNum type="arabicPeriod"/>
            </a:pPr>
            <a:r>
              <a:rPr lang="en-US" altLang="en-US">
                <a:latin typeface="Times New Roman" charset="0"/>
              </a:rPr>
              <a:t>Each participant keeps their own ledger(s) which are updated to represent business transactions as they occur.</a:t>
            </a:r>
          </a:p>
          <a:p>
            <a:pPr>
              <a:buFont typeface="Calibri Light" charset="0"/>
              <a:buAutoNum type="arabicPeriod"/>
            </a:pPr>
            <a:endParaRPr lang="en-US" altLang="en-US">
              <a:latin typeface="Times New Roman" charset="0"/>
            </a:endParaRPr>
          </a:p>
          <a:p>
            <a:pPr>
              <a:buFont typeface="Calibri Light" charset="0"/>
              <a:buAutoNum type="arabicPeriod"/>
            </a:pPr>
            <a:r>
              <a:rPr lang="en-US" altLang="en-US">
                <a:latin typeface="Times New Roman" charset="0"/>
              </a:rPr>
              <a:t>This is EXPENSIVE due to duplication of effort and intermediaries adding margin for services.</a:t>
            </a:r>
          </a:p>
          <a:p>
            <a:pPr>
              <a:buFont typeface="Calibri Light" charset="0"/>
              <a:buAutoNum type="arabicPeriod"/>
            </a:pPr>
            <a:endParaRPr lang="en-US" altLang="en-US">
              <a:latin typeface="Times New Roman" charset="0"/>
            </a:endParaRPr>
          </a:p>
          <a:p>
            <a:pPr>
              <a:buFont typeface="Calibri Light" charset="0"/>
              <a:buAutoNum type="arabicPeriod"/>
            </a:pPr>
            <a:r>
              <a:rPr lang="en-US" altLang="en-US">
                <a:latin typeface="Times New Roman" charset="0"/>
              </a:rPr>
              <a:t>It is clearly INEFFICIENT, as the business conditions – the contract – is duplicated by every network participant</a:t>
            </a:r>
          </a:p>
          <a:p>
            <a:pPr>
              <a:buFont typeface="Calibri Light" charset="0"/>
              <a:buAutoNum type="arabicPeriod"/>
            </a:pPr>
            <a:endParaRPr lang="en-US" altLang="en-US">
              <a:latin typeface="Times New Roman" charset="0"/>
            </a:endParaRPr>
          </a:p>
          <a:p>
            <a:pPr>
              <a:buFont typeface="Calibri Light" charset="0"/>
              <a:buAutoNum type="arabicPeriod"/>
            </a:pPr>
            <a:r>
              <a:rPr lang="en-US" altLang="en-US">
                <a:latin typeface="Times New Roman" charset="0"/>
              </a:rPr>
              <a:t>It is also VULNERABLE because if a central system(e.g. Bank) is compromised due to an incidents this affects the whole business network.  Incidents can include fraud, cyber attack or a simple mistake. </a:t>
            </a:r>
          </a:p>
          <a:p>
            <a:pPr>
              <a:buFont typeface="Calibri Light" charset="0"/>
              <a:buAutoNum type="arabicPeriod"/>
            </a:pPr>
            <a:endParaRPr lang="en-US" altLang="en-US">
              <a:latin typeface="Times New Roman" charset="0"/>
            </a:endParaRPr>
          </a:p>
          <a:p>
            <a:pPr eaLnBrk="1" hangingPunct="1">
              <a:spcBef>
                <a:spcPct val="0"/>
              </a:spcBef>
              <a:buClrTx/>
              <a:buSzTx/>
              <a:buFont typeface="+mj-lt" charset="0"/>
              <a:buNone/>
            </a:pPr>
            <a:endParaRPr lang="en-US" altLang="en-US" b="1">
              <a:latin typeface="Times New Roman" charset="0"/>
            </a:endParaRPr>
          </a:p>
          <a:p>
            <a:pPr eaLnBrk="1" hangingPunct="1">
              <a:spcBef>
                <a:spcPct val="0"/>
              </a:spcBef>
              <a:buClrTx/>
              <a:buSzTx/>
              <a:buFont typeface="+mj-lt" charset="0"/>
              <a:buNone/>
            </a:pPr>
            <a:r>
              <a:rPr lang="en-US" altLang="en-US">
                <a:latin typeface="Times New Roman" charset="0"/>
              </a:rPr>
              <a:t>The  second picture represents the Blockchain architecture. The participants have the ability to share a ledger which is updated every time a transaction occurs through peer to peer replication.  </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Cryptography is used to ensure that network participants see only the parts of the ledger that are relevant to them, and that transactions are secure, authenticated and verifiable.  </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Blockchain also allows the contract for asset transfer to be embedded in the transaction database determining the conditions under which the transaction can occur.  </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Network participants agree how transactions are verified through consensus or similar mechanisms.  Government oversight, compliance &amp; audit can be part of the same network.</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Participants SAME AS BEFORE – this is not a disintermediation play</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CONSENSUS– means all participants agree that a transaction is valid</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PROVENANCE– means participants know where the asset came from and how it’s ownership has changed over time</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IMMUTABILITY– means no participant can tamper with a transaction once it’s agreed. If a transaction was in error then a NEW transaction must be used to reverse the error, with both visible</a:t>
            </a:r>
          </a:p>
          <a:p>
            <a:pPr eaLnBrk="1" hangingPunct="1">
              <a:spcBef>
                <a:spcPct val="0"/>
              </a:spcBef>
              <a:buClrTx/>
              <a:buSzTx/>
              <a:buFont typeface="Calibri Light" charset="0"/>
              <a:buAutoNum type="arabicPeriod"/>
            </a:pPr>
            <a:endParaRPr lang="en-US" altLang="en-US">
              <a:latin typeface="Times New Roman" charset="0"/>
            </a:endParaRPr>
          </a:p>
          <a:p>
            <a:pPr eaLnBrk="1" hangingPunct="1">
              <a:spcBef>
                <a:spcPct val="0"/>
              </a:spcBef>
              <a:buClrTx/>
              <a:buSzTx/>
              <a:buFont typeface="Calibri Light" charset="0"/>
              <a:buAutoNum type="arabicPeriod"/>
            </a:pPr>
            <a:r>
              <a:rPr lang="en-US" altLang="en-US">
                <a:latin typeface="Times New Roman" charset="0"/>
              </a:rPr>
              <a:t>FINALITY– means that there is ONE place to determine the ownership of an asset or completion of a transaction.  This is the role of the SHARED LEDGER.</a:t>
            </a:r>
          </a:p>
          <a:p>
            <a:pPr>
              <a:buFont typeface="+mj-lt" charset="0"/>
              <a:buNone/>
            </a:pPr>
            <a:endParaRPr lang="en-US" altLang="en-US">
              <a:latin typeface="Times New Roman" charset="0"/>
            </a:endParaRPr>
          </a:p>
        </p:txBody>
      </p:sp>
    </p:spTree>
    <p:extLst>
      <p:ext uri="{BB962C8B-B14F-4D97-AF65-F5344CB8AC3E}">
        <p14:creationId xmlns:p14="http://schemas.microsoft.com/office/powerpoint/2010/main" val="133870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TextEdit="1"/>
          </p:cNvSpPr>
          <p:nvPr>
            <p:ph type="sldImg"/>
          </p:nvPr>
        </p:nvSpPr>
        <p:spPr bwMode="auto">
          <a:noFill/>
          <a:ln>
            <a:solidFill>
              <a:srgbClr val="000000"/>
            </a:solidFill>
            <a:miter lim="800000"/>
            <a:headEnd/>
            <a:tailEnd/>
          </a:ln>
        </p:spPr>
      </p:sp>
      <p:sp>
        <p:nvSpPr>
          <p:cNvPr id="5120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1400" smtClean="0"/>
              <a:t>Other benefits include : </a:t>
            </a:r>
            <a:endParaRPr lang="en-US" smtClean="0"/>
          </a:p>
          <a:p>
            <a:pPr lvl="1" eaLnBrk="1" hangingPunct="1">
              <a:spcBef>
                <a:spcPct val="0"/>
              </a:spcBef>
            </a:pPr>
            <a:endParaRPr lang="en-US" sz="100" smtClean="0"/>
          </a:p>
          <a:p>
            <a:pPr eaLnBrk="1" hangingPunct="1">
              <a:spcBef>
                <a:spcPct val="0"/>
              </a:spcBef>
            </a:pPr>
            <a:r>
              <a:rPr lang="en-US" sz="1400" smtClean="0"/>
              <a:t>Improve discoverability</a:t>
            </a:r>
          </a:p>
          <a:p>
            <a:pPr lvl="1" eaLnBrk="1" hangingPunct="1">
              <a:spcBef>
                <a:spcPct val="0"/>
              </a:spcBef>
            </a:pPr>
            <a:r>
              <a:rPr lang="en-US" sz="1300" smtClean="0"/>
              <a:t>When everyone on an exchange can view the same ledger, it is easy to broadcast an intention (or offer) by appending it. For example, in a trading network, all asks and bids would be visible to every network participant.</a:t>
            </a:r>
          </a:p>
          <a:p>
            <a:pPr eaLnBrk="1" hangingPunct="1">
              <a:spcBef>
                <a:spcPct val="0"/>
              </a:spcBef>
            </a:pPr>
            <a:endParaRPr lang="en-US" sz="1400" smtClean="0"/>
          </a:p>
          <a:p>
            <a:pPr eaLnBrk="1" hangingPunct="1">
              <a:spcBef>
                <a:spcPct val="0"/>
              </a:spcBef>
            </a:pPr>
            <a:r>
              <a:rPr lang="en-US" sz="1400" smtClean="0"/>
              <a:t>Automate trusted processes</a:t>
            </a:r>
          </a:p>
          <a:p>
            <a:pPr lvl="1" eaLnBrk="1" hangingPunct="1">
              <a:spcBef>
                <a:spcPct val="0"/>
              </a:spcBef>
            </a:pPr>
            <a:r>
              <a:rPr lang="en-US" sz="1300" smtClean="0"/>
              <a:t>Unlike a centralized system where only the network operator can create a generalized solution that fits every user’s needs, Blockchain networks allow each participant to create customized solutions using their own proprietary business logic while running on the same common ledger.</a:t>
            </a:r>
            <a:br>
              <a:rPr lang="en-US" sz="1300" smtClean="0"/>
            </a:br>
            <a:endParaRPr lang="en-US" sz="1600" smtClean="0"/>
          </a:p>
          <a:p>
            <a:pPr eaLnBrk="1" hangingPunct="1">
              <a:spcBef>
                <a:spcPct val="0"/>
              </a:spcBef>
            </a:pPr>
            <a:r>
              <a:rPr lang="en-US" sz="1400" smtClean="0"/>
              <a:t>Ensure trusted record-keeping</a:t>
            </a:r>
          </a:p>
          <a:p>
            <a:pPr lvl="1" eaLnBrk="1" hangingPunct="1">
              <a:spcBef>
                <a:spcPct val="0"/>
              </a:spcBef>
            </a:pPr>
            <a:r>
              <a:rPr lang="en-US" sz="1300" smtClean="0"/>
              <a:t>By design, no one party can modify, delete, or even append any record to the ledger without the consensus from others on the network, making the system useful for ensuring the immutability of contracts and other legal documents.</a:t>
            </a:r>
          </a:p>
          <a:p>
            <a:pPr eaLnBrk="1" hangingPunct="1">
              <a:spcBef>
                <a:spcPct val="0"/>
              </a:spcBef>
            </a:pPr>
            <a:endParaRPr lang="en-US" sz="1400" smtClean="0"/>
          </a:p>
          <a:p>
            <a:pPr eaLnBrk="1" hangingPunct="1"/>
            <a:endParaRPr lang="en-US" smtClean="0"/>
          </a:p>
        </p:txBody>
      </p:sp>
    </p:spTree>
    <p:extLst>
      <p:ext uri="{BB962C8B-B14F-4D97-AF65-F5344CB8AC3E}">
        <p14:creationId xmlns:p14="http://schemas.microsoft.com/office/powerpoint/2010/main" val="25970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14FA70-4FF2-994C-97F3-C86A273E95F1}" type="datetimeFigureOut">
              <a:rPr lang="en-US" smtClean="0"/>
              <a:t>3/9/17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18427142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4FA70-4FF2-994C-97F3-C86A273E95F1}" type="datetimeFigureOut">
              <a:rPr lang="en-US" smtClean="0"/>
              <a:t>3/9/17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1960288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4FA70-4FF2-994C-97F3-C86A273E95F1}" type="datetimeFigureOut">
              <a:rPr lang="en-US" smtClean="0"/>
              <a:t>3/9/17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20280229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D3548">
            <a:alpha val="90000"/>
          </a:srgbClr>
        </a:solidFill>
        <a:effectLst/>
      </p:bgPr>
    </p:bg>
    <p:spTree>
      <p:nvGrpSpPr>
        <p:cNvPr id="1" name=""/>
        <p:cNvGrpSpPr/>
        <p:nvPr/>
      </p:nvGrpSpPr>
      <p:grpSpPr>
        <a:xfrm>
          <a:off x="0" y="0"/>
          <a:ext cx="0" cy="0"/>
          <a:chOff x="0" y="0"/>
          <a:chExt cx="0" cy="0"/>
        </a:xfrm>
      </p:grpSpPr>
      <p:sp>
        <p:nvSpPr>
          <p:cNvPr id="4" name="Shape 5"/>
          <p:cNvSpPr/>
          <p:nvPr userDrawn="1"/>
        </p:nvSpPr>
        <p:spPr>
          <a:xfrm>
            <a:off x="0" y="3995211"/>
            <a:ext cx="9153525" cy="1148290"/>
          </a:xfrm>
          <a:prstGeom prst="rect">
            <a:avLst/>
          </a:prstGeom>
          <a:solidFill>
            <a:srgbClr val="FFFFFF"/>
          </a:solidFill>
          <a:ln w="25400">
            <a:round/>
          </a:ln>
        </p:spPr>
        <p:txBody>
          <a:bodyPr lIns="0" tIns="0" rIns="0" bIns="0" anchor="ctr"/>
          <a:lstStyle/>
          <a:p>
            <a:pPr marL="22289" marR="22289" defTabSz="500253">
              <a:defRPr sz="5800">
                <a:uFill>
                  <a:solidFill/>
                </a:uFill>
                <a:latin typeface="Gill Sans"/>
                <a:ea typeface="Gill Sans"/>
                <a:cs typeface="Gill Sans"/>
                <a:sym typeface="Gill Sans"/>
              </a:defRPr>
            </a:pPr>
            <a:endParaRPr sz="5800">
              <a:solidFill>
                <a:prstClr val="black"/>
              </a:solidFill>
              <a:uFill>
                <a:solidFill/>
              </a:uFill>
              <a:latin typeface="Gill Sans"/>
              <a:ea typeface="Gill Sans"/>
              <a:cs typeface="Gill Sans"/>
              <a:sym typeface="Gill Sans"/>
            </a:endParaRPr>
          </a:p>
        </p:txBody>
      </p:sp>
      <p:pic>
        <p:nvPicPr>
          <p:cNvPr id="6" name="black vector IBM Logo.pdf"/>
          <p:cNvPicPr/>
          <p:nvPr userDrawn="1"/>
        </p:nvPicPr>
        <p:blipFill>
          <a:blip r:embed="rId2" cstate="screen">
            <a:extLst>
              <a:ext uri="{28A0092B-C50C-407E-A947-70E740481C1C}">
                <a14:useLocalDpi xmlns:a14="http://schemas.microsoft.com/office/drawing/2010/main"/>
              </a:ext>
            </a:extLst>
          </a:blip>
          <a:stretch>
            <a:fillRect/>
          </a:stretch>
        </p:blipFill>
        <p:spPr>
          <a:xfrm>
            <a:off x="8348663" y="4668924"/>
            <a:ext cx="435323" cy="193727"/>
          </a:xfrm>
          <a:prstGeom prst="rect">
            <a:avLst/>
          </a:prstGeom>
          <a:ln w="25400">
            <a:round/>
          </a:ln>
        </p:spPr>
      </p:pic>
      <p:sp>
        <p:nvSpPr>
          <p:cNvPr id="7" name="Shape 8"/>
          <p:cNvSpPr>
            <a:spLocks noGrp="1"/>
          </p:cNvSpPr>
          <p:nvPr>
            <p:ph type="title"/>
          </p:nvPr>
        </p:nvSpPr>
        <p:spPr>
          <a:xfrm>
            <a:off x="365559" y="556246"/>
            <a:ext cx="6038850" cy="2114851"/>
          </a:xfrm>
          <a:prstGeom prst="rect">
            <a:avLst/>
          </a:prstGeom>
        </p:spPr>
        <p:txBody>
          <a:bodyPr anchor="t">
            <a:normAutofit/>
          </a:bodyPr>
          <a:lstStyle>
            <a:lvl1pPr marR="22289" algn="l" defTabSz="227838">
              <a:lnSpc>
                <a:spcPct val="80000"/>
              </a:lnSpc>
              <a:defRPr sz="4400" b="1" strike="noStrike" spc="-61">
                <a:solidFill>
                  <a:srgbClr val="FFFFFF"/>
                </a:solidFill>
                <a:uFill>
                  <a:solidFill>
                    <a:srgbClr val="5E5E5E"/>
                  </a:solidFill>
                </a:uFill>
                <a:latin typeface="Helvetica Neue"/>
                <a:ea typeface="Helvetica Neue"/>
                <a:cs typeface="Helvetica Neue"/>
                <a:sym typeface="Helvetica Neue"/>
              </a:defRPr>
            </a:lvl1pPr>
          </a:lstStyle>
          <a:p>
            <a:pPr lvl="0">
              <a:defRPr sz="1800" b="0" spc="0">
                <a:solidFill>
                  <a:srgbClr val="000000"/>
                </a:solidFill>
                <a:uFillTx/>
              </a:defRPr>
            </a:pPr>
            <a:endParaRPr sz="2000" b="1" spc="-61" dirty="0">
              <a:solidFill>
                <a:srgbClr val="53585F"/>
              </a:solidFill>
              <a:uFill>
                <a:solidFill>
                  <a:srgbClr val="5E5E5E"/>
                </a:solidFill>
              </a:uFill>
            </a:endParaRPr>
          </a:p>
        </p:txBody>
      </p:sp>
    </p:spTree>
    <p:extLst>
      <p:ext uri="{BB962C8B-B14F-4D97-AF65-F5344CB8AC3E}">
        <p14:creationId xmlns:p14="http://schemas.microsoft.com/office/powerpoint/2010/main" val="12046873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D3548">
            <a:alpha val="90000"/>
          </a:srgbClr>
        </a:solidFill>
        <a:effectLst/>
      </p:bgPr>
    </p:bg>
    <p:spTree>
      <p:nvGrpSpPr>
        <p:cNvPr id="1" name=""/>
        <p:cNvGrpSpPr/>
        <p:nvPr/>
      </p:nvGrpSpPr>
      <p:grpSpPr>
        <a:xfrm>
          <a:off x="0" y="0"/>
          <a:ext cx="0" cy="0"/>
          <a:chOff x="0" y="0"/>
          <a:chExt cx="0" cy="0"/>
        </a:xfrm>
      </p:grpSpPr>
      <p:sp>
        <p:nvSpPr>
          <p:cNvPr id="4" name="Shape 5"/>
          <p:cNvSpPr/>
          <p:nvPr userDrawn="1"/>
        </p:nvSpPr>
        <p:spPr>
          <a:xfrm>
            <a:off x="0" y="3995211"/>
            <a:ext cx="9153525" cy="1148290"/>
          </a:xfrm>
          <a:prstGeom prst="rect">
            <a:avLst/>
          </a:prstGeom>
          <a:solidFill>
            <a:srgbClr val="FFFFFF"/>
          </a:solidFill>
          <a:ln w="25400">
            <a:round/>
          </a:ln>
        </p:spPr>
        <p:txBody>
          <a:bodyPr lIns="0" tIns="0" rIns="0" bIns="0" anchor="ctr"/>
          <a:lstStyle/>
          <a:p>
            <a:pPr marL="22289" marR="22289" lvl="0" defTabSz="500253">
              <a:defRPr sz="5800">
                <a:uFill>
                  <a:solidFill/>
                </a:uFill>
                <a:latin typeface="Gill Sans"/>
                <a:ea typeface="Gill Sans"/>
                <a:cs typeface="Gill Sans"/>
                <a:sym typeface="Gill Sans"/>
              </a:defRPr>
            </a:pPr>
            <a:endParaRPr/>
          </a:p>
        </p:txBody>
      </p:sp>
      <p:pic>
        <p:nvPicPr>
          <p:cNvPr id="6" name="black vector IBM Logo.pdf"/>
          <p:cNvPicPr/>
          <p:nvPr userDrawn="1"/>
        </p:nvPicPr>
        <p:blipFill>
          <a:blip r:embed="rId2" cstate="screen">
            <a:extLst>
              <a:ext uri="{28A0092B-C50C-407E-A947-70E740481C1C}">
                <a14:useLocalDpi xmlns:a14="http://schemas.microsoft.com/office/drawing/2010/main"/>
              </a:ext>
            </a:extLst>
          </a:blip>
          <a:stretch>
            <a:fillRect/>
          </a:stretch>
        </p:blipFill>
        <p:spPr>
          <a:xfrm>
            <a:off x="8348663" y="4668924"/>
            <a:ext cx="435323" cy="193727"/>
          </a:xfrm>
          <a:prstGeom prst="rect">
            <a:avLst/>
          </a:prstGeom>
          <a:ln w="25400">
            <a:round/>
          </a:ln>
        </p:spPr>
      </p:pic>
      <p:sp>
        <p:nvSpPr>
          <p:cNvPr id="7" name="Shape 8"/>
          <p:cNvSpPr>
            <a:spLocks noGrp="1"/>
          </p:cNvSpPr>
          <p:nvPr>
            <p:ph type="title"/>
          </p:nvPr>
        </p:nvSpPr>
        <p:spPr>
          <a:xfrm>
            <a:off x="365559" y="556246"/>
            <a:ext cx="6038850" cy="2114851"/>
          </a:xfrm>
          <a:prstGeom prst="rect">
            <a:avLst/>
          </a:prstGeom>
        </p:spPr>
        <p:txBody>
          <a:bodyPr anchor="t">
            <a:normAutofit/>
          </a:bodyPr>
          <a:lstStyle>
            <a:lvl1pPr marR="22289" algn="l" defTabSz="227838">
              <a:lnSpc>
                <a:spcPct val="80000"/>
              </a:lnSpc>
              <a:defRPr sz="4400" b="1" strike="noStrike" spc="-61">
                <a:solidFill>
                  <a:srgbClr val="FFFFFF"/>
                </a:solidFill>
                <a:uFill>
                  <a:solidFill>
                    <a:srgbClr val="5E5E5E"/>
                  </a:solidFill>
                </a:uFill>
                <a:latin typeface="Helvetica Neue"/>
                <a:ea typeface="Helvetica Neue"/>
                <a:cs typeface="Helvetica Neue"/>
                <a:sym typeface="Helvetica Neue"/>
              </a:defRPr>
            </a:lvl1pPr>
          </a:lstStyle>
          <a:p>
            <a:pPr lvl="0">
              <a:defRPr sz="1800" b="0" spc="0">
                <a:solidFill>
                  <a:srgbClr val="000000"/>
                </a:solidFill>
                <a:uFillTx/>
              </a:defRPr>
            </a:pPr>
            <a:endParaRPr sz="2000" b="1" spc="-61" dirty="0">
              <a:solidFill>
                <a:srgbClr val="53585F"/>
              </a:solidFill>
              <a:uFill>
                <a:solidFill>
                  <a:srgbClr val="5E5E5E"/>
                </a:solidFill>
              </a:uFill>
            </a:endParaRPr>
          </a:p>
        </p:txBody>
      </p:sp>
    </p:spTree>
    <p:extLst>
      <p:ext uri="{BB962C8B-B14F-4D97-AF65-F5344CB8AC3E}">
        <p14:creationId xmlns:p14="http://schemas.microsoft.com/office/powerpoint/2010/main" val="17283514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2792413" y="4867275"/>
            <a:ext cx="307975" cy="92075"/>
          </a:xfrm>
          <a:prstGeom prst="rect">
            <a:avLst/>
          </a:prstGeom>
          <a:noFill/>
          <a:ln w="9525">
            <a:noFill/>
            <a:miter lim="800000"/>
            <a:headEnd/>
            <a:tailEnd/>
          </a:ln>
        </p:spPr>
        <p:txBody>
          <a:bodyPr lIns="0" tIns="0" rIns="0" bIns="0">
            <a:spAutoFit/>
          </a:bodyPr>
          <a:lstStyle/>
          <a:p>
            <a:pPr>
              <a:defRPr/>
            </a:pPr>
            <a:fld id="{1C337AAC-EE4A-44E1-AA1C-47EAC237B301}" type="slidenum">
              <a:rPr lang="en-US" sz="600" b="0">
                <a:solidFill>
                  <a:srgbClr val="5A5A5A"/>
                </a:solidFill>
                <a:ea typeface="MS PGothic" pitchFamily="34" charset="-128"/>
              </a:rPr>
              <a:pPr>
                <a:defRPr/>
              </a:pPr>
              <a:t>‹#›</a:t>
            </a:fld>
            <a:endParaRPr lang="en-US" sz="600" b="0">
              <a:solidFill>
                <a:srgbClr val="5A5A5A"/>
              </a:solidFill>
              <a:ea typeface="MS PGothic" pitchFamily="34" charset="-128"/>
            </a:endParaRPr>
          </a:p>
        </p:txBody>
      </p:sp>
      <p:sp>
        <p:nvSpPr>
          <p:cNvPr id="4" name="Rectangle 3"/>
          <p:cNvSpPr>
            <a:spLocks noChangeArrowheads="1"/>
          </p:cNvSpPr>
          <p:nvPr/>
        </p:nvSpPr>
        <p:spPr bwMode="auto">
          <a:xfrm>
            <a:off x="2590800" y="4867275"/>
            <a:ext cx="196850" cy="92075"/>
          </a:xfrm>
          <a:prstGeom prst="rect">
            <a:avLst/>
          </a:prstGeom>
          <a:noFill/>
          <a:ln w="9525">
            <a:noFill/>
            <a:miter lim="800000"/>
            <a:headEnd/>
            <a:tailEnd/>
          </a:ln>
        </p:spPr>
        <p:txBody>
          <a:bodyPr lIns="0" tIns="0" rIns="0" bIns="0">
            <a:spAutoFit/>
          </a:bodyPr>
          <a:lstStyle/>
          <a:p>
            <a:pPr>
              <a:defRPr/>
            </a:pPr>
            <a:r>
              <a:rPr lang="en-US" sz="600" b="0">
                <a:solidFill>
                  <a:srgbClr val="5A5A5A"/>
                </a:solidFill>
                <a:ea typeface="MS PGothic" pitchFamily="34" charset="-128"/>
              </a:rPr>
              <a:t>Page</a:t>
            </a:r>
          </a:p>
        </p:txBody>
      </p:sp>
      <p:sp>
        <p:nvSpPr>
          <p:cNvPr id="5" name="Rectangle 4"/>
          <p:cNvSpPr>
            <a:spLocks noChangeArrowheads="1"/>
          </p:cNvSpPr>
          <p:nvPr/>
        </p:nvSpPr>
        <p:spPr bwMode="auto">
          <a:xfrm>
            <a:off x="612775" y="4867275"/>
            <a:ext cx="1192213" cy="92075"/>
          </a:xfrm>
          <a:prstGeom prst="rect">
            <a:avLst/>
          </a:prstGeom>
          <a:noFill/>
          <a:ln w="9525">
            <a:noFill/>
            <a:miter lim="800000"/>
            <a:headEnd/>
            <a:tailEnd/>
          </a:ln>
        </p:spPr>
        <p:txBody>
          <a:bodyPr lIns="0" tIns="0" rIns="0" bIns="0">
            <a:spAutoFit/>
          </a:bodyPr>
          <a:lstStyle/>
          <a:p>
            <a:pPr>
              <a:defRPr/>
            </a:pPr>
            <a:r>
              <a:rPr lang="en-US" sz="600" b="0">
                <a:solidFill>
                  <a:srgbClr val="5A5A5A"/>
                </a:solidFill>
                <a:ea typeface="MS PGothic" pitchFamily="34" charset="-128"/>
              </a:rPr>
              <a:t>© 2016 IBM Corporation</a:t>
            </a:r>
          </a:p>
        </p:txBody>
      </p:sp>
      <p:sp>
        <p:nvSpPr>
          <p:cNvPr id="2" name="Title 1"/>
          <p:cNvSpPr>
            <a:spLocks noGrp="1"/>
          </p:cNvSpPr>
          <p:nvPr>
            <p:ph type="title"/>
          </p:nvPr>
        </p:nvSpPr>
        <p:spPr>
          <a:xfrm>
            <a:off x="592933" y="596556"/>
            <a:ext cx="3962400" cy="392415"/>
          </a:xfrm>
        </p:spPr>
        <p:txBody>
          <a:bodyPr/>
          <a:lstStyle>
            <a:lvl1pPr>
              <a:lnSpc>
                <a:spcPts val="3000"/>
              </a:lnSpc>
              <a:defRPr sz="2800" baseline="0">
                <a:solidFill>
                  <a:schemeClr val="accent5"/>
                </a:solidFill>
              </a:defRPr>
            </a:lvl1pPr>
          </a:lstStyle>
          <a:p>
            <a:r>
              <a:rPr lang="en-US" dirty="0" smtClean="0"/>
              <a:t>Click to edit Master title</a:t>
            </a:r>
            <a:endParaRPr lang="en-US" dirty="0"/>
          </a:p>
        </p:txBody>
      </p:sp>
    </p:spTree>
    <p:extLst>
      <p:ext uri="{BB962C8B-B14F-4D97-AF65-F5344CB8AC3E}">
        <p14:creationId xmlns:p14="http://schemas.microsoft.com/office/powerpoint/2010/main" val="192874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14FA70-4FF2-994C-97F3-C86A273E95F1}" type="datetimeFigureOut">
              <a:rPr lang="en-US" smtClean="0"/>
              <a:t>3/9/17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15D09-5792-D94E-A57B-ED5B417F3B4C}" type="slidenum">
              <a:rPr lang="en-US" smtClean="0"/>
              <a:t>‹#›</a:t>
            </a:fld>
            <a:endParaRPr lang="en-US"/>
          </a:p>
        </p:txBody>
      </p:sp>
      <p:sp>
        <p:nvSpPr>
          <p:cNvPr id="7" name="Rectangle 6"/>
          <p:cNvSpPr/>
          <p:nvPr userDrawn="1"/>
        </p:nvSpPr>
        <p:spPr>
          <a:xfrm>
            <a:off x="8373894" y="4845623"/>
            <a:ext cx="312906" cy="215444"/>
          </a:xfrm>
          <a:prstGeom prst="rect">
            <a:avLst/>
          </a:prstGeom>
        </p:spPr>
        <p:txBody>
          <a:bodyPr wrap="none">
            <a:spAutoFit/>
          </a:bodyPr>
          <a:lstStyle/>
          <a:p>
            <a:fld id="{86CB4B4D-7CA3-9044-876B-883B54F8677D}" type="slidenum">
              <a:rPr lang="en-US" sz="800" smtClean="0">
                <a:solidFill>
                  <a:srgbClr val="7F7F7F"/>
                </a:solidFill>
                <a:latin typeface="Arial"/>
              </a:rPr>
              <a:pPr/>
              <a:t>‹#›</a:t>
            </a:fld>
            <a:endParaRPr lang="en-US" sz="1050" dirty="0">
              <a:solidFill>
                <a:srgbClr val="7F7F7F"/>
              </a:solidFill>
              <a:latin typeface="Arial"/>
            </a:endParaRPr>
          </a:p>
        </p:txBody>
      </p:sp>
      <p:sp>
        <p:nvSpPr>
          <p:cNvPr id="8" name="Shape 31"/>
          <p:cNvSpPr/>
          <p:nvPr userDrawn="1"/>
        </p:nvSpPr>
        <p:spPr>
          <a:xfrm>
            <a:off x="362709" y="159258"/>
            <a:ext cx="8316948" cy="0"/>
          </a:xfrm>
          <a:prstGeom prst="line">
            <a:avLst/>
          </a:prstGeom>
          <a:ln w="38100">
            <a:solidFill>
              <a:srgbClr val="4C4D53"/>
            </a:solidFill>
            <a:round/>
          </a:ln>
        </p:spPr>
        <p:txBody>
          <a:bodyPr lIns="0" tIns="0" rIns="0" bIns="0" anchor="ctr"/>
          <a:lstStyle/>
          <a:p>
            <a:pPr defTabSz="171450">
              <a:defRPr sz="1200">
                <a:latin typeface="Helvetica"/>
                <a:ea typeface="Helvetica"/>
                <a:cs typeface="Helvetica"/>
                <a:sym typeface="Helvetica"/>
              </a:defRPr>
            </a:pPr>
            <a:endParaRPr sz="1200">
              <a:solidFill>
                <a:prstClr val="black"/>
              </a:solidFill>
              <a:latin typeface="Helvetica"/>
              <a:ea typeface="Helvetica"/>
              <a:cs typeface="Helvetica"/>
              <a:sym typeface="Helvetica"/>
            </a:endParaRPr>
          </a:p>
        </p:txBody>
      </p:sp>
    </p:spTree>
    <p:extLst>
      <p:ext uri="{BB962C8B-B14F-4D97-AF65-F5344CB8AC3E}">
        <p14:creationId xmlns:p14="http://schemas.microsoft.com/office/powerpoint/2010/main" val="163615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4FA70-4FF2-994C-97F3-C86A273E95F1}" type="datetimeFigureOut">
              <a:rPr lang="en-US" smtClean="0"/>
              <a:t>3/9/17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3277246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014FA70-4FF2-994C-97F3-C86A273E95F1}" type="datetimeFigureOut">
              <a:rPr lang="en-US" smtClean="0"/>
              <a:t>3/9/17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515D09-5792-D94E-A57B-ED5B417F3B4C}" type="slidenum">
              <a:rPr lang="en-US" smtClean="0"/>
              <a:t>‹#›</a:t>
            </a:fld>
            <a:endParaRPr lang="en-US"/>
          </a:p>
        </p:txBody>
      </p:sp>
      <p:sp>
        <p:nvSpPr>
          <p:cNvPr id="8" name="Rectangle 7"/>
          <p:cNvSpPr/>
          <p:nvPr userDrawn="1"/>
        </p:nvSpPr>
        <p:spPr>
          <a:xfrm>
            <a:off x="8291713" y="4845623"/>
            <a:ext cx="312906" cy="215444"/>
          </a:xfrm>
          <a:prstGeom prst="rect">
            <a:avLst/>
          </a:prstGeom>
        </p:spPr>
        <p:txBody>
          <a:bodyPr wrap="none">
            <a:spAutoFit/>
          </a:bodyPr>
          <a:lstStyle/>
          <a:p>
            <a:fld id="{86CB4B4D-7CA3-9044-876B-883B54F8677D}" type="slidenum">
              <a:rPr lang="en-US" sz="800" smtClean="0">
                <a:solidFill>
                  <a:srgbClr val="7F7F7F"/>
                </a:solidFill>
                <a:latin typeface="Arial"/>
              </a:rPr>
              <a:pPr/>
              <a:t>‹#›</a:t>
            </a:fld>
            <a:endParaRPr lang="en-US" sz="1050" dirty="0">
              <a:solidFill>
                <a:srgbClr val="7F7F7F"/>
              </a:solidFill>
              <a:latin typeface="Arial"/>
            </a:endParaRPr>
          </a:p>
        </p:txBody>
      </p:sp>
      <p:sp>
        <p:nvSpPr>
          <p:cNvPr id="9" name="Shape 31"/>
          <p:cNvSpPr/>
          <p:nvPr userDrawn="1"/>
        </p:nvSpPr>
        <p:spPr>
          <a:xfrm>
            <a:off x="362709" y="159258"/>
            <a:ext cx="8316948" cy="0"/>
          </a:xfrm>
          <a:prstGeom prst="line">
            <a:avLst/>
          </a:prstGeom>
          <a:ln w="38100">
            <a:solidFill>
              <a:srgbClr val="4C4D53"/>
            </a:solidFill>
            <a:round/>
          </a:ln>
        </p:spPr>
        <p:txBody>
          <a:bodyPr lIns="0" tIns="0" rIns="0" bIns="0" anchor="ctr"/>
          <a:lstStyle/>
          <a:p>
            <a:pPr defTabSz="171450">
              <a:defRPr sz="1200">
                <a:latin typeface="Helvetica"/>
                <a:ea typeface="Helvetica"/>
                <a:cs typeface="Helvetica"/>
                <a:sym typeface="Helvetica"/>
              </a:defRPr>
            </a:pPr>
            <a:endParaRPr sz="1200">
              <a:solidFill>
                <a:prstClr val="black"/>
              </a:solidFill>
              <a:latin typeface="Helvetica"/>
              <a:ea typeface="Helvetica"/>
              <a:cs typeface="Helvetica"/>
              <a:sym typeface="Helvetica"/>
            </a:endParaRPr>
          </a:p>
        </p:txBody>
      </p:sp>
    </p:spTree>
    <p:extLst>
      <p:ext uri="{BB962C8B-B14F-4D97-AF65-F5344CB8AC3E}">
        <p14:creationId xmlns:p14="http://schemas.microsoft.com/office/powerpoint/2010/main" val="191995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14FA70-4FF2-994C-97F3-C86A273E95F1}" type="datetimeFigureOut">
              <a:rPr lang="en-US" smtClean="0"/>
              <a:t>3/9/17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57040478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4799345-8226-6A4D-8D21-9A19353F8FB7}" type="datetimeFigureOut">
              <a:rPr lang="en-US" smtClean="0"/>
              <a:t>3/9/17</a:t>
            </a:fld>
            <a:endParaRPr lang="en-US"/>
          </a:p>
        </p:txBody>
      </p:sp>
      <p:sp>
        <p:nvSpPr>
          <p:cNvPr id="4" name="Footer Placeholder 3"/>
          <p:cNvSpPr>
            <a:spLocks noGrp="1"/>
          </p:cNvSpPr>
          <p:nvPr>
            <p:ph type="ftr" sz="quarter" idx="11"/>
          </p:nvPr>
        </p:nvSpPr>
        <p:spPr/>
        <p:txBody>
          <a:bodyPr/>
          <a:lstStyle/>
          <a:p>
            <a:r>
              <a:rPr lang="en-US" smtClean="0"/>
              <a:t>IBM Blockchain 2015</a:t>
            </a:r>
          </a:p>
          <a:p>
            <a:endParaRPr lang="en-US" dirty="0"/>
          </a:p>
        </p:txBody>
      </p:sp>
      <p:sp>
        <p:nvSpPr>
          <p:cNvPr id="5" name="Slide Number Placeholder 4"/>
          <p:cNvSpPr>
            <a:spLocks noGrp="1"/>
          </p:cNvSpPr>
          <p:nvPr>
            <p:ph type="sldNum" sz="quarter" idx="12"/>
          </p:nvPr>
        </p:nvSpPr>
        <p:spPr/>
        <p:txBody>
          <a:bodyPr/>
          <a:lstStyle/>
          <a:p>
            <a:fld id="{9E43B84A-88CB-2249-BFE1-942A99D63D84}" type="slidenum">
              <a:rPr lang="en-US" smtClean="0"/>
              <a:t>‹#›</a:t>
            </a:fld>
            <a:endParaRPr lang="en-US"/>
          </a:p>
        </p:txBody>
      </p:sp>
    </p:spTree>
    <p:extLst>
      <p:ext uri="{BB962C8B-B14F-4D97-AF65-F5344CB8AC3E}">
        <p14:creationId xmlns:p14="http://schemas.microsoft.com/office/powerpoint/2010/main" val="426170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4FA70-4FF2-994C-97F3-C86A273E95F1}" type="datetimeFigureOut">
              <a:rPr lang="en-US" smtClean="0"/>
              <a:t>3/9/17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795782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4FA70-4FF2-994C-97F3-C86A273E95F1}" type="datetimeFigureOut">
              <a:rPr lang="en-US" smtClean="0"/>
              <a:t>3/9/17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18188690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4FA70-4FF2-994C-97F3-C86A273E95F1}" type="datetimeFigureOut">
              <a:rPr lang="en-US" smtClean="0"/>
              <a:t>3/9/17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515D09-5792-D94E-A57B-ED5B417F3B4C}" type="slidenum">
              <a:rPr lang="en-US" smtClean="0"/>
              <a:t>‹#›</a:t>
            </a:fld>
            <a:endParaRPr lang="en-US"/>
          </a:p>
        </p:txBody>
      </p:sp>
    </p:spTree>
    <p:extLst>
      <p:ext uri="{BB962C8B-B14F-4D97-AF65-F5344CB8AC3E}">
        <p14:creationId xmlns:p14="http://schemas.microsoft.com/office/powerpoint/2010/main" val="1103949040"/>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014FA70-4FF2-994C-97F3-C86A273E95F1}" type="datetimeFigureOut">
              <a:rPr lang="en-US" smtClean="0"/>
              <a:t>3/9/17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515D09-5792-D94E-A57B-ED5B417F3B4C}" type="slidenum">
              <a:rPr lang="en-US" smtClean="0"/>
              <a:t>‹#›</a:t>
            </a:fld>
            <a:endParaRPr lang="en-US"/>
          </a:p>
        </p:txBody>
      </p:sp>
      <p:sp>
        <p:nvSpPr>
          <p:cNvPr id="7" name="Shape 53"/>
          <p:cNvSpPr/>
          <p:nvPr userDrawn="1"/>
        </p:nvSpPr>
        <p:spPr>
          <a:xfrm>
            <a:off x="375260" y="4914705"/>
            <a:ext cx="2340297" cy="769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indent="57150">
              <a:lnSpc>
                <a:spcPct val="80000"/>
              </a:lnSpc>
              <a:defRPr sz="1800">
                <a:uFillTx/>
              </a:defRPr>
            </a:pPr>
            <a:r>
              <a:rPr sz="600" kern="800" dirty="0">
                <a:solidFill>
                  <a:srgbClr val="6F6F6F"/>
                </a:solidFill>
                <a:uFill>
                  <a:solidFill>
                    <a:srgbClr val="6F6F6F"/>
                  </a:solidFill>
                </a:uFill>
                <a:latin typeface="Helvetica"/>
                <a:cs typeface="Helvetica"/>
                <a:sym typeface="Helvetica"/>
              </a:rPr>
              <a:t>IBM</a:t>
            </a:r>
            <a:r>
              <a:rPr sz="600" kern="800" dirty="0">
                <a:solidFill>
                  <a:srgbClr val="7A7A7A"/>
                </a:solidFill>
                <a:uFill>
                  <a:solidFill>
                    <a:srgbClr val="7A7A7A"/>
                  </a:solidFill>
                </a:uFill>
                <a:latin typeface="Helvetica"/>
                <a:cs typeface="Helvetica"/>
                <a:sym typeface="Helvetica"/>
              </a:rPr>
              <a:t> : Systems Group :  </a:t>
            </a:r>
            <a:r>
              <a:rPr sz="600" kern="800" dirty="0">
                <a:solidFill>
                  <a:srgbClr val="7A7A7A"/>
                </a:solidFill>
                <a:uFill>
                  <a:solidFill>
                    <a:srgbClr val="7A7A7A"/>
                  </a:solidFill>
                </a:uFill>
                <a:latin typeface="Helvetica"/>
                <a:ea typeface="Gill Sans SemiBold"/>
                <a:cs typeface="Helvetica"/>
                <a:sym typeface="Gill Sans SemiBold"/>
              </a:rPr>
              <a:t>IBM Confidential</a:t>
            </a:r>
            <a:r>
              <a:rPr sz="600" kern="800" dirty="0">
                <a:solidFill>
                  <a:srgbClr val="7A7A7A"/>
                </a:solidFill>
                <a:uFill>
                  <a:solidFill>
                    <a:srgbClr val="7A7A7A"/>
                  </a:solidFill>
                </a:uFill>
                <a:latin typeface="Helvetica"/>
                <a:cs typeface="Helvetica"/>
                <a:sym typeface="Helvetica"/>
              </a:rPr>
              <a:t>  ::  </a:t>
            </a:r>
            <a:r>
              <a:rPr sz="600" kern="800" dirty="0" smtClean="0">
                <a:solidFill>
                  <a:srgbClr val="7A7A7A"/>
                </a:solidFill>
                <a:uFill>
                  <a:solidFill>
                    <a:srgbClr val="7A7A7A"/>
                  </a:solidFill>
                </a:uFill>
                <a:latin typeface="Helvetica"/>
                <a:cs typeface="Helvetica"/>
                <a:sym typeface="Helvetica"/>
              </a:rPr>
              <a:t>©</a:t>
            </a:r>
            <a:r>
              <a:rPr lang="en-US" sz="600" kern="800" dirty="0" smtClean="0">
                <a:solidFill>
                  <a:srgbClr val="7A7A7A"/>
                </a:solidFill>
                <a:uFill>
                  <a:solidFill>
                    <a:srgbClr val="7A7A7A"/>
                  </a:solidFill>
                </a:uFill>
                <a:latin typeface="Helvetica"/>
                <a:cs typeface="Helvetica"/>
                <a:sym typeface="Helvetica"/>
              </a:rPr>
              <a:t> </a:t>
            </a:r>
            <a:r>
              <a:rPr sz="600" kern="800" dirty="0" smtClean="0">
                <a:solidFill>
                  <a:srgbClr val="7A7A7A"/>
                </a:solidFill>
                <a:uFill>
                  <a:solidFill>
                    <a:srgbClr val="7A7A7A"/>
                  </a:solidFill>
                </a:uFill>
                <a:latin typeface="Helvetica"/>
                <a:cs typeface="Helvetica"/>
                <a:sym typeface="Helvetica"/>
              </a:rPr>
              <a:t>2015 </a:t>
            </a:r>
            <a:r>
              <a:rPr sz="600" kern="800" dirty="0">
                <a:solidFill>
                  <a:srgbClr val="7A7A7A"/>
                </a:solidFill>
                <a:uFill>
                  <a:solidFill>
                    <a:srgbClr val="7A7A7A"/>
                  </a:solidFill>
                </a:uFill>
                <a:latin typeface="Helvetica"/>
                <a:cs typeface="Helvetica"/>
                <a:sym typeface="Helvetica"/>
              </a:rPr>
              <a:t>IBM Corporation </a:t>
            </a:r>
          </a:p>
        </p:txBody>
      </p:sp>
    </p:spTree>
    <p:extLst>
      <p:ext uri="{BB962C8B-B14F-4D97-AF65-F5344CB8AC3E}">
        <p14:creationId xmlns:p14="http://schemas.microsoft.com/office/powerpoint/2010/main" val="954447437"/>
      </p:ext>
    </p:extLst>
  </p:cSld>
  <p:clrMap bg1="lt1" tx1="dk1" bg2="lt2" tx2="dk2" accent1="accent1" accent2="accent2" accent3="accent3" accent4="accent4" accent5="accent5" accent6="accent6" hlink="hlink" folHlink="folHlink"/>
  <p:sldLayoutIdLst>
    <p:sldLayoutId id="2147493553" r:id="rId1"/>
    <p:sldLayoutId id="2147493554" r:id="rId2"/>
    <p:sldLayoutId id="2147493555" r:id="rId3"/>
    <p:sldLayoutId id="2147493556" r:id="rId4"/>
    <p:sldLayoutId id="2147493557" r:id="rId5"/>
    <p:sldLayoutId id="2147493558" r:id="rId6"/>
    <p:sldLayoutId id="2147493559" r:id="rId7"/>
    <p:sldLayoutId id="2147493560" r:id="rId8"/>
    <p:sldLayoutId id="2147493561" r:id="rId9"/>
    <p:sldLayoutId id="2147493562" r:id="rId10"/>
    <p:sldLayoutId id="2147493563" r:id="rId11"/>
    <p:sldLayoutId id="2147493564" r:id="rId12"/>
    <p:sldLayoutId id="2147493456" r:id="rId13"/>
    <p:sldLayoutId id="2147493565"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8.png"/><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png"/><Relationship Id="rId10"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5" y="224670"/>
            <a:ext cx="8355109" cy="2114851"/>
          </a:xfrm>
        </p:spPr>
        <p:txBody>
          <a:bodyPr>
            <a:normAutofit/>
          </a:bodyPr>
          <a:lstStyle/>
          <a:p>
            <a:r>
              <a:rPr lang="en-US" sz="3600" dirty="0" err="1" smtClean="0">
                <a:solidFill>
                  <a:srgbClr val="F5D328"/>
                </a:solidFill>
              </a:rPr>
              <a:t>Blockchain</a:t>
            </a:r>
            <a:r>
              <a:rPr lang="en-US" sz="3600" dirty="0" smtClean="0">
                <a:solidFill>
                  <a:srgbClr val="F5D328"/>
                </a:solidFill>
              </a:rPr>
              <a:t> + Smart Contracts </a:t>
            </a:r>
            <a:br>
              <a:rPr lang="en-US" sz="3600" dirty="0" smtClean="0">
                <a:solidFill>
                  <a:srgbClr val="F5D328"/>
                </a:solidFill>
              </a:rPr>
            </a:br>
            <a:r>
              <a:rPr lang="en-US" sz="3600" dirty="0" smtClean="0">
                <a:solidFill>
                  <a:srgbClr val="F5D328"/>
                </a:solidFill>
              </a:rPr>
              <a:t>Percival Lucena</a:t>
            </a:r>
            <a:br>
              <a:rPr lang="en-US" sz="3600" dirty="0" smtClean="0">
                <a:solidFill>
                  <a:srgbClr val="F5D328"/>
                </a:solidFill>
              </a:rPr>
            </a:br>
            <a:r>
              <a:rPr lang="en-US" sz="3600" dirty="0" smtClean="0">
                <a:solidFill>
                  <a:srgbClr val="F5D328"/>
                </a:solidFill>
              </a:rPr>
              <a:t>IBM Research</a:t>
            </a:r>
            <a:endParaRPr lang="en-US" sz="3600" dirty="0">
              <a:solidFill>
                <a:srgbClr val="FFFF00"/>
              </a:solidFill>
            </a:endParaRPr>
          </a:p>
        </p:txBody>
      </p:sp>
      <p:sp>
        <p:nvSpPr>
          <p:cNvPr id="3" name="Slide Number Placeholder 2"/>
          <p:cNvSpPr>
            <a:spLocks noGrp="1"/>
          </p:cNvSpPr>
          <p:nvPr>
            <p:ph type="sldNum" sz="quarter" idx="4294967295"/>
          </p:nvPr>
        </p:nvSpPr>
        <p:spPr>
          <a:xfrm>
            <a:off x="9075738" y="4948238"/>
            <a:ext cx="68262" cy="68262"/>
          </a:xfrm>
          <a:prstGeom prst="rect">
            <a:avLst/>
          </a:prstGeom>
        </p:spPr>
        <p:txBody>
          <a:bodyPr>
            <a:normAutofit fontScale="25000" lnSpcReduction="20000"/>
          </a:bodyPr>
          <a:lstStyle/>
          <a:p>
            <a:fld id="{86CB4B4D-7CA3-9044-876B-883B54F8677D}" type="slidenum">
              <a:rPr lang="en-US" smtClean="0"/>
              <a:pPr/>
              <a:t>1</a:t>
            </a:fld>
            <a:endParaRPr lang="en-US" dirty="0"/>
          </a:p>
        </p:txBody>
      </p:sp>
      <p:sp>
        <p:nvSpPr>
          <p:cNvPr id="5" name="TextBox 4"/>
          <p:cNvSpPr txBox="1"/>
          <p:nvPr/>
        </p:nvSpPr>
        <p:spPr>
          <a:xfrm>
            <a:off x="0" y="4766254"/>
            <a:ext cx="1725692" cy="369332"/>
          </a:xfrm>
          <a:prstGeom prst="rect">
            <a:avLst/>
          </a:prstGeom>
          <a:noFill/>
        </p:spPr>
        <p:txBody>
          <a:bodyPr wrap="none" rtlCol="0">
            <a:spAutoFit/>
          </a:bodyPr>
          <a:lstStyle/>
          <a:p>
            <a:r>
              <a:rPr lang="en-US" sz="900" i="1" dirty="0" smtClean="0"/>
              <a:t>V2.01  29 Oct 15</a:t>
            </a:r>
          </a:p>
          <a:p>
            <a:r>
              <a:rPr lang="en-US" sz="900" i="1" dirty="0"/>
              <a:t>https://</a:t>
            </a:r>
            <a:r>
              <a:rPr lang="en-US" sz="900" i="1" dirty="0" err="1"/>
              <a:t>ibm.box.com</a:t>
            </a:r>
            <a:r>
              <a:rPr lang="en-US" sz="900" i="1" dirty="0"/>
              <a:t>/</a:t>
            </a:r>
            <a:r>
              <a:rPr lang="en-US" sz="900" i="1" dirty="0" err="1"/>
              <a:t>BlockExp</a:t>
            </a:r>
            <a:endParaRPr lang="en-US" sz="900" i="1" dirty="0"/>
          </a:p>
        </p:txBody>
      </p:sp>
      <p:pic>
        <p:nvPicPr>
          <p:cNvPr id="4" name="Picture 3"/>
          <p:cNvPicPr>
            <a:picLocks noChangeAspect="1"/>
          </p:cNvPicPr>
          <p:nvPr/>
        </p:nvPicPr>
        <p:blipFill>
          <a:blip r:embed="rId2"/>
          <a:stretch>
            <a:fillRect/>
          </a:stretch>
        </p:blipFill>
        <p:spPr>
          <a:xfrm>
            <a:off x="0" y="1828800"/>
            <a:ext cx="9144000" cy="6790944"/>
          </a:xfrm>
          <a:prstGeom prst="rect">
            <a:avLst/>
          </a:prstGeom>
        </p:spPr>
      </p:pic>
    </p:spTree>
    <p:extLst>
      <p:ext uri="{BB962C8B-B14F-4D97-AF65-F5344CB8AC3E}">
        <p14:creationId xmlns:p14="http://schemas.microsoft.com/office/powerpoint/2010/main" val="3186335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7706"/>
          </a:xfrm>
        </p:spPr>
        <p:txBody>
          <a:bodyPr/>
          <a:lstStyle/>
          <a:p>
            <a:r>
              <a:rPr lang="en-US" dirty="0" err="1"/>
              <a:t>Blockchain</a:t>
            </a:r>
            <a:r>
              <a:rPr lang="en-US" dirty="0"/>
              <a:t> Analytics: </a:t>
            </a:r>
            <a:r>
              <a:rPr lang="en-US" dirty="0" smtClean="0"/>
              <a:t>Compliance</a:t>
            </a:r>
            <a:endParaRPr lang="en-US" dirty="0"/>
          </a:p>
        </p:txBody>
      </p:sp>
      <p:sp>
        <p:nvSpPr>
          <p:cNvPr id="4" name="Slide Number Placeholder 3"/>
          <p:cNvSpPr>
            <a:spLocks noGrp="1"/>
          </p:cNvSpPr>
          <p:nvPr>
            <p:ph type="sldNum" sz="quarter" idx="10"/>
          </p:nvPr>
        </p:nvSpPr>
        <p:spPr/>
        <p:txBody>
          <a:bodyPr/>
          <a:lstStyle/>
          <a:p>
            <a:fld id="{820272B0-942A-3042-A9AE-5B6FB2BC2B77}" type="slidenum">
              <a:rPr lang="en-US" altLang="en-US"/>
              <a:pPr/>
              <a:t>10</a:t>
            </a:fld>
            <a:endParaRPr lang="en-US" altLang="en-US"/>
          </a:p>
        </p:txBody>
      </p:sp>
      <p:pic>
        <p:nvPicPr>
          <p:cNvPr id="86" name="Picture 85"/>
          <p:cNvPicPr>
            <a:picLocks noChangeAspect="1"/>
          </p:cNvPicPr>
          <p:nvPr/>
        </p:nvPicPr>
        <p:blipFill>
          <a:blip r:embed="rId2"/>
          <a:stretch>
            <a:fillRect/>
          </a:stretch>
        </p:blipFill>
        <p:spPr>
          <a:xfrm>
            <a:off x="0" y="860235"/>
            <a:ext cx="9144000" cy="398053"/>
          </a:xfrm>
          <a:prstGeom prst="rect">
            <a:avLst/>
          </a:prstGeom>
        </p:spPr>
      </p:pic>
      <p:sp>
        <p:nvSpPr>
          <p:cNvPr id="87" name="Rectangle 86"/>
          <p:cNvSpPr/>
          <p:nvPr/>
        </p:nvSpPr>
        <p:spPr bwMode="auto">
          <a:xfrm>
            <a:off x="7808614" y="889297"/>
            <a:ext cx="1247115" cy="339926"/>
          </a:xfrm>
          <a:prstGeom prst="rect">
            <a:avLst/>
          </a:prstGeom>
          <a:solidFill>
            <a:srgbClr val="269DCA"/>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650">
              <a:solidFill>
                <a:srgbClr val="7889FB"/>
              </a:solidFill>
              <a:latin typeface="Arial"/>
            </a:endParaRPr>
          </a:p>
        </p:txBody>
      </p:sp>
      <p:pic>
        <p:nvPicPr>
          <p:cNvPr id="88" name="Picture 87"/>
          <p:cNvPicPr>
            <a:picLocks noChangeAspect="1"/>
          </p:cNvPicPr>
          <p:nvPr/>
        </p:nvPicPr>
        <p:blipFill>
          <a:blip r:embed="rId3"/>
          <a:stretch>
            <a:fillRect/>
          </a:stretch>
        </p:blipFill>
        <p:spPr>
          <a:xfrm>
            <a:off x="8755129" y="925083"/>
            <a:ext cx="264881" cy="264881"/>
          </a:xfrm>
          <a:prstGeom prst="rect">
            <a:avLst/>
          </a:prstGeom>
        </p:spPr>
      </p:pic>
      <p:sp>
        <p:nvSpPr>
          <p:cNvPr id="89" name="TextBox 88"/>
          <p:cNvSpPr txBox="1"/>
          <p:nvPr/>
        </p:nvSpPr>
        <p:spPr>
          <a:xfrm>
            <a:off x="923448" y="966209"/>
            <a:ext cx="691215" cy="213585"/>
          </a:xfrm>
          <a:prstGeom prst="rect">
            <a:avLst/>
          </a:prstGeom>
          <a:solidFill>
            <a:srgbClr val="269DCA"/>
          </a:solidFill>
        </p:spPr>
        <p:txBody>
          <a:bodyPr wrap="none" rtlCol="0">
            <a:spAutoFit/>
          </a:bodyPr>
          <a:lstStyle/>
          <a:p>
            <a:pPr defTabSz="342900" fontAlgn="auto">
              <a:lnSpc>
                <a:spcPct val="100000"/>
              </a:lnSpc>
              <a:spcBef>
                <a:spcPts val="0"/>
              </a:spcBef>
              <a:spcAft>
                <a:spcPts val="0"/>
              </a:spcAft>
            </a:pPr>
            <a:r>
              <a:rPr lang="en-US" sz="788">
                <a:solidFill>
                  <a:srgbClr val="FFFFFF"/>
                </a:solidFill>
                <a:latin typeface="Helvetica" charset="0"/>
                <a:ea typeface="Helvetica" charset="0"/>
                <a:cs typeface="Helvetica" charset="0"/>
              </a:rPr>
              <a:t>Obligations</a:t>
            </a:r>
          </a:p>
        </p:txBody>
      </p:sp>
      <p:sp>
        <p:nvSpPr>
          <p:cNvPr id="90" name="TextBox 89"/>
          <p:cNvSpPr txBox="1"/>
          <p:nvPr/>
        </p:nvSpPr>
        <p:spPr>
          <a:xfrm>
            <a:off x="1818605" y="966209"/>
            <a:ext cx="963725" cy="213585"/>
          </a:xfrm>
          <a:prstGeom prst="rect">
            <a:avLst/>
          </a:prstGeom>
          <a:solidFill>
            <a:srgbClr val="269DCA"/>
          </a:solidFill>
        </p:spPr>
        <p:txBody>
          <a:bodyPr wrap="none" rtlCol="0">
            <a:spAutoFit/>
          </a:bodyPr>
          <a:lstStyle/>
          <a:p>
            <a:pPr defTabSz="342900" fontAlgn="auto">
              <a:lnSpc>
                <a:spcPct val="100000"/>
              </a:lnSpc>
              <a:spcBef>
                <a:spcPts val="0"/>
              </a:spcBef>
              <a:spcAft>
                <a:spcPts val="0"/>
              </a:spcAft>
            </a:pPr>
            <a:r>
              <a:rPr lang="en-US" sz="788">
                <a:solidFill>
                  <a:srgbClr val="FFFFFF"/>
                </a:solidFill>
                <a:latin typeface="Helvetica" charset="0"/>
                <a:ea typeface="Helvetica" charset="0"/>
                <a:cs typeface="Helvetica" charset="0"/>
              </a:rPr>
              <a:t>Blockchain Rules</a:t>
            </a:r>
          </a:p>
        </p:txBody>
      </p:sp>
      <p:sp>
        <p:nvSpPr>
          <p:cNvPr id="91" name="TextBox 90"/>
          <p:cNvSpPr txBox="1"/>
          <p:nvPr/>
        </p:nvSpPr>
        <p:spPr>
          <a:xfrm>
            <a:off x="2876722" y="966209"/>
            <a:ext cx="1322798" cy="213585"/>
          </a:xfrm>
          <a:prstGeom prst="rect">
            <a:avLst/>
          </a:prstGeom>
          <a:solidFill>
            <a:srgbClr val="269DCA"/>
          </a:solidFill>
        </p:spPr>
        <p:txBody>
          <a:bodyPr wrap="none" rtlCol="0">
            <a:spAutoFit/>
          </a:bodyPr>
          <a:lstStyle/>
          <a:p>
            <a:pPr defTabSz="342900" fontAlgn="auto">
              <a:lnSpc>
                <a:spcPct val="100000"/>
              </a:lnSpc>
              <a:spcBef>
                <a:spcPts val="0"/>
              </a:spcBef>
              <a:spcAft>
                <a:spcPts val="0"/>
              </a:spcAft>
            </a:pPr>
            <a:r>
              <a:rPr lang="en-US" sz="788" b="1">
                <a:solidFill>
                  <a:srgbClr val="FFFFFF"/>
                </a:solidFill>
                <a:latin typeface="Helvetica" charset="0"/>
                <a:ea typeface="Helvetica" charset="0"/>
                <a:cs typeface="Helvetica" charset="0"/>
              </a:rPr>
              <a:t>Compliance Dashboard</a:t>
            </a:r>
          </a:p>
        </p:txBody>
      </p:sp>
      <p:sp>
        <p:nvSpPr>
          <p:cNvPr id="92" name="TextBox 91"/>
          <p:cNvSpPr txBox="1"/>
          <p:nvPr/>
        </p:nvSpPr>
        <p:spPr>
          <a:xfrm>
            <a:off x="7570270" y="940591"/>
            <a:ext cx="1173719" cy="276999"/>
          </a:xfrm>
          <a:prstGeom prst="rect">
            <a:avLst/>
          </a:prstGeom>
          <a:solidFill>
            <a:srgbClr val="269DCA"/>
          </a:solidFill>
        </p:spPr>
        <p:txBody>
          <a:bodyPr wrap="none" rtlCol="0">
            <a:spAutoFit/>
          </a:bodyPr>
          <a:lstStyle/>
          <a:p>
            <a:pPr algn="r" defTabSz="342900" fontAlgn="auto">
              <a:lnSpc>
                <a:spcPct val="100000"/>
              </a:lnSpc>
              <a:spcBef>
                <a:spcPts val="0"/>
              </a:spcBef>
              <a:spcAft>
                <a:spcPts val="0"/>
              </a:spcAft>
            </a:pPr>
            <a:r>
              <a:rPr lang="en-US" sz="525">
                <a:solidFill>
                  <a:srgbClr val="FFFFFF"/>
                </a:solidFill>
                <a:latin typeface="Helvetica" charset="0"/>
                <a:ea typeface="Helvetica" charset="0"/>
                <a:cs typeface="Helvetica" charset="0"/>
              </a:rPr>
              <a:t>Blockchain Cognitive Compliance</a:t>
            </a:r>
            <a:br>
              <a:rPr lang="en-US" sz="525">
                <a:solidFill>
                  <a:srgbClr val="FFFFFF"/>
                </a:solidFill>
                <a:latin typeface="Helvetica" charset="0"/>
                <a:ea typeface="Helvetica" charset="0"/>
                <a:cs typeface="Helvetica" charset="0"/>
              </a:rPr>
            </a:br>
            <a:r>
              <a:rPr lang="en-US" sz="450" i="1">
                <a:solidFill>
                  <a:srgbClr val="FFFFFF"/>
                </a:solidFill>
                <a:latin typeface="Helvetica" charset="0"/>
                <a:ea typeface="Helvetica" charset="0"/>
                <a:cs typeface="Helvetica" charset="0"/>
              </a:rPr>
              <a:t>Powered by</a:t>
            </a:r>
            <a:r>
              <a:rPr lang="en-US" sz="675">
                <a:solidFill>
                  <a:srgbClr val="FFFFFF"/>
                </a:solidFill>
                <a:latin typeface="Helvetica" charset="0"/>
                <a:ea typeface="Helvetica" charset="0"/>
                <a:cs typeface="Helvetica" charset="0"/>
              </a:rPr>
              <a:t> </a:t>
            </a:r>
            <a:r>
              <a:rPr lang="en-US" sz="600" b="1">
                <a:solidFill>
                  <a:srgbClr val="FFFFFF"/>
                </a:solidFill>
                <a:latin typeface="Helvetica" charset="0"/>
                <a:ea typeface="Helvetica" charset="0"/>
                <a:cs typeface="Helvetica" charset="0"/>
              </a:rPr>
              <a:t>IBM Blockchain</a:t>
            </a:r>
            <a:endParaRPr lang="en-US" sz="675" b="1">
              <a:solidFill>
                <a:srgbClr val="FFFFFF"/>
              </a:solidFill>
              <a:latin typeface="Helvetica" charset="0"/>
              <a:ea typeface="Helvetica" charset="0"/>
              <a:cs typeface="Helvetica" charset="0"/>
            </a:endParaRPr>
          </a:p>
        </p:txBody>
      </p:sp>
      <p:sp>
        <p:nvSpPr>
          <p:cNvPr id="93" name="Rectangle 92"/>
          <p:cNvSpPr/>
          <p:nvPr/>
        </p:nvSpPr>
        <p:spPr bwMode="auto">
          <a:xfrm>
            <a:off x="2925512" y="1215563"/>
            <a:ext cx="1160232" cy="56884"/>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650">
              <a:solidFill>
                <a:srgbClr val="7889FB"/>
              </a:solidFill>
              <a:latin typeface="Arial"/>
            </a:endParaRPr>
          </a:p>
        </p:txBody>
      </p:sp>
      <p:sp>
        <p:nvSpPr>
          <p:cNvPr id="94" name="TextBox 93"/>
          <p:cNvSpPr txBox="1"/>
          <p:nvPr/>
        </p:nvSpPr>
        <p:spPr>
          <a:xfrm>
            <a:off x="538866" y="1481950"/>
            <a:ext cx="4339714" cy="300082"/>
          </a:xfrm>
          <a:prstGeom prst="rect">
            <a:avLst/>
          </a:prstGeom>
          <a:noFill/>
        </p:spPr>
        <p:txBody>
          <a:bodyPr wrap="none" rtlCol="0">
            <a:spAutoFit/>
          </a:bodyPr>
          <a:lstStyle/>
          <a:p>
            <a:pPr defTabSz="342900" fontAlgn="auto">
              <a:lnSpc>
                <a:spcPct val="100000"/>
              </a:lnSpc>
              <a:spcBef>
                <a:spcPts val="0"/>
              </a:spcBef>
              <a:spcAft>
                <a:spcPts val="0"/>
              </a:spcAft>
            </a:pPr>
            <a:r>
              <a:rPr lang="en-US" sz="1350" b="1" dirty="0">
                <a:solidFill>
                  <a:srgbClr val="24455B"/>
                </a:solidFill>
                <a:latin typeface="Helvetica" charset="0"/>
                <a:ea typeface="Helvetica" charset="0"/>
                <a:cs typeface="Helvetica" charset="0"/>
              </a:rPr>
              <a:t>Blockchain Solution: </a:t>
            </a:r>
            <a:r>
              <a:rPr lang="en-US" sz="1350" dirty="0">
                <a:solidFill>
                  <a:srgbClr val="24455B"/>
                </a:solidFill>
                <a:latin typeface="Helvetica" charset="0"/>
                <a:ea typeface="Helvetica" charset="0"/>
                <a:cs typeface="Helvetica" charset="0"/>
              </a:rPr>
              <a:t>Cognitive Compliance Tracking</a:t>
            </a:r>
          </a:p>
        </p:txBody>
      </p:sp>
      <p:cxnSp>
        <p:nvCxnSpPr>
          <p:cNvPr id="95" name="Straight Connector 94"/>
          <p:cNvCxnSpPr/>
          <p:nvPr/>
        </p:nvCxnSpPr>
        <p:spPr bwMode="auto">
          <a:xfrm>
            <a:off x="598335" y="1904450"/>
            <a:ext cx="7877450" cy="0"/>
          </a:xfrm>
          <a:prstGeom prst="line">
            <a:avLst/>
          </a:prstGeom>
          <a:noFill/>
          <a:ln w="12700" cap="flat" cmpd="sng" algn="ctr">
            <a:solidFill>
              <a:schemeClr val="tx1"/>
            </a:solidFill>
            <a:prstDash val="solid"/>
            <a:round/>
            <a:headEnd type="none" w="med" len="med"/>
            <a:tailEnd type="none" w="med" len="med"/>
          </a:ln>
          <a:effectLst/>
        </p:spPr>
      </p:cxnSp>
      <p:sp>
        <p:nvSpPr>
          <p:cNvPr id="96" name="TextBox 95"/>
          <p:cNvSpPr txBox="1"/>
          <p:nvPr/>
        </p:nvSpPr>
        <p:spPr>
          <a:xfrm>
            <a:off x="638272" y="2025148"/>
            <a:ext cx="2034531" cy="253916"/>
          </a:xfrm>
          <a:prstGeom prst="rect">
            <a:avLst/>
          </a:prstGeom>
          <a:noFill/>
        </p:spPr>
        <p:txBody>
          <a:bodyPr wrap="none" rtlCol="0">
            <a:spAutoFit/>
          </a:bodyPr>
          <a:lstStyle/>
          <a:p>
            <a:pPr defTabSz="342900" fontAlgn="auto">
              <a:lnSpc>
                <a:spcPct val="100000"/>
              </a:lnSpc>
              <a:spcBef>
                <a:spcPts val="0"/>
              </a:spcBef>
              <a:spcAft>
                <a:spcPts val="0"/>
              </a:spcAft>
            </a:pPr>
            <a:r>
              <a:rPr lang="en-US" sz="1050" b="1">
                <a:solidFill>
                  <a:srgbClr val="000000"/>
                </a:solidFill>
                <a:latin typeface="Helvetica" charset="0"/>
                <a:ea typeface="Helvetica" charset="0"/>
                <a:cs typeface="Helvetica" charset="0"/>
              </a:rPr>
              <a:t>Rule execution for obligation</a:t>
            </a:r>
          </a:p>
        </p:txBody>
      </p:sp>
      <p:sp>
        <p:nvSpPr>
          <p:cNvPr id="97" name="Rectangle 96"/>
          <p:cNvSpPr/>
          <p:nvPr/>
        </p:nvSpPr>
        <p:spPr>
          <a:xfrm>
            <a:off x="630351" y="2239704"/>
            <a:ext cx="5875699" cy="219291"/>
          </a:xfrm>
          <a:prstGeom prst="rect">
            <a:avLst/>
          </a:prstGeom>
        </p:spPr>
        <p:txBody>
          <a:bodyPr wrap="square">
            <a:spAutoFit/>
          </a:bodyPr>
          <a:lstStyle/>
          <a:p>
            <a:pPr defTabSz="342900" fontAlgn="auto">
              <a:lnSpc>
                <a:spcPct val="100000"/>
              </a:lnSpc>
              <a:spcBef>
                <a:spcPts val="0"/>
              </a:spcBef>
              <a:spcAft>
                <a:spcPts val="0"/>
              </a:spcAft>
            </a:pPr>
            <a:r>
              <a:rPr lang="en-US" sz="825" i="1">
                <a:solidFill>
                  <a:srgbClr val="000000"/>
                </a:solidFill>
                <a:latin typeface="Helvetica" charset="0"/>
                <a:ea typeface="Helvetica" charset="0"/>
                <a:cs typeface="Helvetica" charset="0"/>
              </a:rPr>
              <a:t>Any diamond from a participating country, should have a Kimberley certificate </a:t>
            </a:r>
          </a:p>
        </p:txBody>
      </p:sp>
      <p:pic>
        <p:nvPicPr>
          <p:cNvPr id="98" name="Picture 97"/>
          <p:cNvPicPr>
            <a:picLocks noChangeAspect="1"/>
          </p:cNvPicPr>
          <p:nvPr/>
        </p:nvPicPr>
        <p:blipFill>
          <a:blip r:embed="rId4"/>
          <a:stretch>
            <a:fillRect/>
          </a:stretch>
        </p:blipFill>
        <p:spPr>
          <a:xfrm>
            <a:off x="423902" y="2690338"/>
            <a:ext cx="3512024" cy="2609099"/>
          </a:xfrm>
          <a:prstGeom prst="rect">
            <a:avLst/>
          </a:prstGeom>
        </p:spPr>
      </p:pic>
      <p:sp>
        <p:nvSpPr>
          <p:cNvPr id="99" name="TextBox 98"/>
          <p:cNvSpPr txBox="1"/>
          <p:nvPr/>
        </p:nvSpPr>
        <p:spPr>
          <a:xfrm>
            <a:off x="1336529" y="3508447"/>
            <a:ext cx="1880508" cy="923330"/>
          </a:xfrm>
          <a:prstGeom prst="rect">
            <a:avLst/>
          </a:prstGeom>
          <a:noFill/>
        </p:spPr>
        <p:txBody>
          <a:bodyPr wrap="square" rtlCol="0">
            <a:spAutoFit/>
          </a:bodyPr>
          <a:lstStyle/>
          <a:p>
            <a:pPr algn="ctr" defTabSz="342900" fontAlgn="auto">
              <a:lnSpc>
                <a:spcPct val="100000"/>
              </a:lnSpc>
              <a:spcBef>
                <a:spcPts val="0"/>
              </a:spcBef>
              <a:spcAft>
                <a:spcPts val="0"/>
              </a:spcAft>
            </a:pPr>
            <a:r>
              <a:rPr lang="en-US" sz="1350" dirty="0">
                <a:solidFill>
                  <a:srgbClr val="000000"/>
                </a:solidFill>
                <a:latin typeface="Arial"/>
              </a:rPr>
              <a:t>Compliance    Tracking Progress</a:t>
            </a:r>
          </a:p>
          <a:p>
            <a:pPr algn="ctr" defTabSz="342900" fontAlgn="auto">
              <a:lnSpc>
                <a:spcPct val="100000"/>
              </a:lnSpc>
              <a:spcBef>
                <a:spcPts val="0"/>
              </a:spcBef>
              <a:spcAft>
                <a:spcPts val="0"/>
              </a:spcAft>
            </a:pPr>
            <a:endParaRPr lang="en-US" sz="1350" dirty="0">
              <a:solidFill>
                <a:srgbClr val="000000"/>
              </a:solidFill>
              <a:latin typeface="Arial"/>
            </a:endParaRPr>
          </a:p>
          <a:p>
            <a:pPr algn="ctr" defTabSz="342900" fontAlgn="auto">
              <a:lnSpc>
                <a:spcPct val="100000"/>
              </a:lnSpc>
              <a:spcBef>
                <a:spcPts val="0"/>
              </a:spcBef>
              <a:spcAft>
                <a:spcPts val="0"/>
              </a:spcAft>
            </a:pPr>
            <a:r>
              <a:rPr lang="en-US" sz="1350" dirty="0">
                <a:solidFill>
                  <a:srgbClr val="000000"/>
                </a:solidFill>
                <a:latin typeface="Arial"/>
              </a:rPr>
              <a:t>Reading …. 48,300</a:t>
            </a:r>
          </a:p>
        </p:txBody>
      </p:sp>
      <p:sp>
        <p:nvSpPr>
          <p:cNvPr id="100" name="TextBox 99"/>
          <p:cNvSpPr txBox="1"/>
          <p:nvPr/>
        </p:nvSpPr>
        <p:spPr>
          <a:xfrm>
            <a:off x="4093619" y="3185779"/>
            <a:ext cx="2762295" cy="923330"/>
          </a:xfrm>
          <a:prstGeom prst="rect">
            <a:avLst/>
          </a:prstGeom>
          <a:noFill/>
        </p:spPr>
        <p:txBody>
          <a:bodyPr wrap="none" rtlCol="0">
            <a:spAutoFit/>
          </a:bodyPr>
          <a:lstStyle/>
          <a:p>
            <a:pPr defTabSz="342900" fontAlgn="auto">
              <a:lnSpc>
                <a:spcPct val="100000"/>
              </a:lnSpc>
              <a:spcBef>
                <a:spcPts val="0"/>
              </a:spcBef>
              <a:spcAft>
                <a:spcPts val="0"/>
              </a:spcAft>
            </a:pPr>
            <a:r>
              <a:rPr lang="en-US" sz="1350" dirty="0">
                <a:solidFill>
                  <a:srgbClr val="000000"/>
                </a:solidFill>
                <a:latin typeface="Arial"/>
              </a:rPr>
              <a:t>87,000 Total Diamond Records</a:t>
            </a:r>
          </a:p>
          <a:p>
            <a:pPr defTabSz="342900" fontAlgn="auto">
              <a:lnSpc>
                <a:spcPct val="100000"/>
              </a:lnSpc>
              <a:spcBef>
                <a:spcPts val="0"/>
              </a:spcBef>
              <a:spcAft>
                <a:spcPts val="0"/>
              </a:spcAft>
            </a:pPr>
            <a:r>
              <a:rPr lang="en-US" sz="1350" dirty="0">
                <a:solidFill>
                  <a:srgbClr val="000000"/>
                </a:solidFill>
                <a:latin typeface="Arial"/>
              </a:rPr>
              <a:t>57,000 Records permitted access</a:t>
            </a:r>
          </a:p>
          <a:p>
            <a:pPr defTabSz="342900" fontAlgn="auto">
              <a:lnSpc>
                <a:spcPct val="100000"/>
              </a:lnSpc>
              <a:spcBef>
                <a:spcPts val="0"/>
              </a:spcBef>
              <a:spcAft>
                <a:spcPts val="0"/>
              </a:spcAft>
            </a:pPr>
            <a:r>
              <a:rPr lang="en-US" sz="1350" dirty="0">
                <a:solidFill>
                  <a:srgbClr val="000000"/>
                </a:solidFill>
                <a:latin typeface="Arial"/>
              </a:rPr>
              <a:t>44,000 Records compliant</a:t>
            </a:r>
          </a:p>
          <a:p>
            <a:pPr defTabSz="342900" fontAlgn="auto">
              <a:lnSpc>
                <a:spcPct val="100000"/>
              </a:lnSpc>
              <a:spcBef>
                <a:spcPts val="0"/>
              </a:spcBef>
              <a:spcAft>
                <a:spcPts val="0"/>
              </a:spcAft>
            </a:pPr>
            <a:r>
              <a:rPr lang="en-US" sz="1350" dirty="0">
                <a:solidFill>
                  <a:srgbClr val="FF0000"/>
                </a:solidFill>
                <a:latin typeface="Arial"/>
              </a:rPr>
              <a:t>13,023 Records non compliant</a:t>
            </a:r>
          </a:p>
        </p:txBody>
      </p:sp>
      <p:sp>
        <p:nvSpPr>
          <p:cNvPr id="101" name="Donut 100"/>
          <p:cNvSpPr/>
          <p:nvPr/>
        </p:nvSpPr>
        <p:spPr bwMode="auto">
          <a:xfrm>
            <a:off x="923447" y="2834906"/>
            <a:ext cx="685800" cy="685800"/>
          </a:xfrm>
          <a:prstGeom prst="donu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sz="1650">
              <a:solidFill>
                <a:srgbClr val="7889FB"/>
              </a:solidFill>
              <a:latin typeface="Arial"/>
            </a:endParaRPr>
          </a:p>
        </p:txBody>
      </p:sp>
      <p:pic>
        <p:nvPicPr>
          <p:cNvPr id="102" name="Picture 101"/>
          <p:cNvPicPr>
            <a:picLocks noChangeAspect="1"/>
          </p:cNvPicPr>
          <p:nvPr/>
        </p:nvPicPr>
        <p:blipFill>
          <a:blip r:embed="rId5"/>
          <a:stretch>
            <a:fillRect/>
          </a:stretch>
        </p:blipFill>
        <p:spPr>
          <a:xfrm>
            <a:off x="2600327" y="4405730"/>
            <a:ext cx="1041214" cy="857984"/>
          </a:xfrm>
          <a:prstGeom prst="rect">
            <a:avLst/>
          </a:prstGeom>
        </p:spPr>
      </p:pic>
      <p:sp>
        <p:nvSpPr>
          <p:cNvPr id="103" name="TextBox 102"/>
          <p:cNvSpPr txBox="1"/>
          <p:nvPr/>
        </p:nvSpPr>
        <p:spPr>
          <a:xfrm>
            <a:off x="4255953" y="4212486"/>
            <a:ext cx="1385993" cy="415498"/>
          </a:xfrm>
          <a:prstGeom prst="rect">
            <a:avLst/>
          </a:prstGeom>
          <a:ln/>
          <a:scene3d>
            <a:camera prst="orthographicFront"/>
            <a:lightRig rig="threePt" dir="t"/>
          </a:scene3d>
          <a:sp3d>
            <a:bevelT prst="angle"/>
          </a:sp3d>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342900" fontAlgn="auto">
              <a:lnSpc>
                <a:spcPct val="100000"/>
              </a:lnSpc>
              <a:spcBef>
                <a:spcPts val="0"/>
              </a:spcBef>
              <a:spcAft>
                <a:spcPts val="0"/>
              </a:spcAft>
            </a:pPr>
            <a:r>
              <a:rPr lang="en-US" sz="1050" dirty="0">
                <a:solidFill>
                  <a:srgbClr val="FF0000"/>
                </a:solidFill>
              </a:rPr>
              <a:t>View non </a:t>
            </a:r>
          </a:p>
          <a:p>
            <a:pPr defTabSz="342900" fontAlgn="auto">
              <a:lnSpc>
                <a:spcPct val="100000"/>
              </a:lnSpc>
              <a:spcBef>
                <a:spcPts val="0"/>
              </a:spcBef>
              <a:spcAft>
                <a:spcPts val="0"/>
              </a:spcAft>
            </a:pPr>
            <a:r>
              <a:rPr lang="en-US" sz="1050" dirty="0">
                <a:solidFill>
                  <a:srgbClr val="FF0000"/>
                </a:solidFill>
              </a:rPr>
              <a:t>compliant records</a:t>
            </a:r>
          </a:p>
        </p:txBody>
      </p:sp>
      <p:sp>
        <p:nvSpPr>
          <p:cNvPr id="104" name="TextBox 103"/>
          <p:cNvSpPr txBox="1"/>
          <p:nvPr/>
        </p:nvSpPr>
        <p:spPr>
          <a:xfrm>
            <a:off x="5962881" y="4199583"/>
            <a:ext cx="1385993" cy="415498"/>
          </a:xfrm>
          <a:prstGeom prst="rect">
            <a:avLst/>
          </a:prstGeom>
          <a:ln/>
          <a:scene3d>
            <a:camera prst="orthographicFront"/>
            <a:lightRig rig="threePt" dir="t"/>
          </a:scene3d>
          <a:sp3d>
            <a:bevelT prst="angle"/>
          </a:sp3d>
        </p:spPr>
        <p:style>
          <a:lnRef idx="1">
            <a:schemeClr val="accent5"/>
          </a:lnRef>
          <a:fillRef idx="2">
            <a:schemeClr val="accent5"/>
          </a:fillRef>
          <a:effectRef idx="1">
            <a:schemeClr val="accent5"/>
          </a:effectRef>
          <a:fontRef idx="minor">
            <a:schemeClr val="dk1"/>
          </a:fontRef>
        </p:style>
        <p:txBody>
          <a:bodyPr wrap="square" rtlCol="0">
            <a:spAutoFit/>
          </a:bodyPr>
          <a:lstStyle/>
          <a:p>
            <a:pPr defTabSz="342900" fontAlgn="auto">
              <a:lnSpc>
                <a:spcPct val="100000"/>
              </a:lnSpc>
              <a:spcBef>
                <a:spcPts val="0"/>
              </a:spcBef>
              <a:spcAft>
                <a:spcPts val="0"/>
              </a:spcAft>
            </a:pPr>
            <a:r>
              <a:rPr lang="en-US" sz="1050" dirty="0">
                <a:solidFill>
                  <a:srgbClr val="FF0000"/>
                </a:solidFill>
              </a:rPr>
              <a:t>Predict non compliant records</a:t>
            </a:r>
          </a:p>
        </p:txBody>
      </p:sp>
    </p:spTree>
    <p:extLst>
      <p:ext uri="{BB962C8B-B14F-4D97-AF65-F5344CB8AC3E}">
        <p14:creationId xmlns:p14="http://schemas.microsoft.com/office/powerpoint/2010/main" val="2096680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781050" y="426244"/>
            <a:ext cx="7886700" cy="69770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err="1" smtClean="0"/>
              <a:t>Blockchain</a:t>
            </a:r>
            <a:r>
              <a:rPr lang="en-US" dirty="0" smtClean="0"/>
              <a:t> Smart Contracts</a:t>
            </a:r>
            <a:endParaRPr lang="en-US" dirty="0"/>
          </a:p>
        </p:txBody>
      </p:sp>
      <p:pic>
        <p:nvPicPr>
          <p:cNvPr id="5" name="Picture 4"/>
          <p:cNvPicPr>
            <a:picLocks noChangeAspect="1"/>
          </p:cNvPicPr>
          <p:nvPr/>
        </p:nvPicPr>
        <p:blipFill>
          <a:blip r:embed="rId2"/>
          <a:stretch>
            <a:fillRect/>
          </a:stretch>
        </p:blipFill>
        <p:spPr>
          <a:xfrm>
            <a:off x="4638502" y="3380508"/>
            <a:ext cx="4322618" cy="1801091"/>
          </a:xfrm>
          <a:prstGeom prst="rect">
            <a:avLst/>
          </a:prstGeom>
        </p:spPr>
      </p:pic>
      <p:pic>
        <p:nvPicPr>
          <p:cNvPr id="6" name="Picture 5"/>
          <p:cNvPicPr>
            <a:picLocks noChangeAspect="1"/>
          </p:cNvPicPr>
          <p:nvPr/>
        </p:nvPicPr>
        <p:blipFill>
          <a:blip r:embed="rId3"/>
          <a:stretch>
            <a:fillRect/>
          </a:stretch>
        </p:blipFill>
        <p:spPr>
          <a:xfrm>
            <a:off x="6256828" y="3745278"/>
            <a:ext cx="1085966" cy="1071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46" y="1221508"/>
            <a:ext cx="8369300" cy="2159000"/>
          </a:xfrm>
          <a:prstGeom prst="rect">
            <a:avLst/>
          </a:prstGeom>
        </p:spPr>
      </p:pic>
    </p:spTree>
    <p:extLst>
      <p:ext uri="{BB962C8B-B14F-4D97-AF65-F5344CB8AC3E}">
        <p14:creationId xmlns:p14="http://schemas.microsoft.com/office/powerpoint/2010/main" val="810791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40" y="147973"/>
            <a:ext cx="8165110" cy="394859"/>
          </a:xfrm>
        </p:spPr>
        <p:txBody>
          <a:bodyPr/>
          <a:lstStyle/>
          <a:p>
            <a:r>
              <a:rPr lang="fr-FR" sz="2000" smtClean="0"/>
              <a:t>Proposal: A Smart Contract DSL(*) to define Smart Contracts</a:t>
            </a:r>
            <a:endParaRPr lang="en-US" sz="2000"/>
          </a:p>
        </p:txBody>
      </p:sp>
      <p:sp>
        <p:nvSpPr>
          <p:cNvPr id="4" name="Slide Number Placeholder 3"/>
          <p:cNvSpPr>
            <a:spLocks noGrp="1"/>
          </p:cNvSpPr>
          <p:nvPr>
            <p:ph type="sldNum" sz="quarter" idx="12"/>
          </p:nvPr>
        </p:nvSpPr>
        <p:spPr/>
        <p:txBody>
          <a:bodyPr/>
          <a:lstStyle/>
          <a:p>
            <a:fld id="{E9549862-13E2-C34D-815E-8545BD36FC59}" type="slidenum">
              <a:rPr lang="en-US" smtClean="0"/>
              <a:t>12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31" y="775605"/>
            <a:ext cx="7451246" cy="4089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ular Callout 2"/>
          <p:cNvSpPr/>
          <p:nvPr/>
        </p:nvSpPr>
        <p:spPr>
          <a:xfrm>
            <a:off x="4114801" y="638354"/>
            <a:ext cx="1906437" cy="526211"/>
          </a:xfrm>
          <a:prstGeom prst="wedgeRectCallout">
            <a:avLst>
              <a:gd name="adj1" fmla="val -108616"/>
              <a:gd name="adj2" fmla="val 30032"/>
            </a:avLst>
          </a:prstGeom>
          <a:solidFill>
            <a:srgbClr val="FDF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smtClean="0">
                <a:solidFill>
                  <a:schemeClr val="accent3"/>
                </a:solidFill>
              </a:rPr>
              <a:t>Define </a:t>
            </a:r>
            <a:r>
              <a:rPr lang="fr-FR" sz="1100" b="1" smtClean="0">
                <a:solidFill>
                  <a:schemeClr val="accent3"/>
                </a:solidFill>
              </a:rPr>
              <a:t>Participants</a:t>
            </a:r>
            <a:r>
              <a:rPr lang="fr-FR" sz="1100" smtClean="0">
                <a:solidFill>
                  <a:schemeClr val="accent3"/>
                </a:solidFill>
              </a:rPr>
              <a:t> of the contract</a:t>
            </a:r>
            <a:endParaRPr lang="en-US" sz="1100">
              <a:solidFill>
                <a:schemeClr val="accent3"/>
              </a:solidFill>
            </a:endParaRPr>
          </a:p>
        </p:txBody>
      </p:sp>
      <p:sp>
        <p:nvSpPr>
          <p:cNvPr id="18" name="Rectangular Callout 17"/>
          <p:cNvSpPr/>
          <p:nvPr/>
        </p:nvSpPr>
        <p:spPr>
          <a:xfrm>
            <a:off x="6659594" y="2145524"/>
            <a:ext cx="2260119" cy="563169"/>
          </a:xfrm>
          <a:prstGeom prst="wedgeRectCallout">
            <a:avLst>
              <a:gd name="adj1" fmla="val -189642"/>
              <a:gd name="adj2" fmla="val -152750"/>
            </a:avLst>
          </a:prstGeom>
          <a:solidFill>
            <a:srgbClr val="FDF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smtClean="0">
                <a:solidFill>
                  <a:schemeClr val="accent3"/>
                </a:solidFill>
              </a:rPr>
              <a:t>Define </a:t>
            </a:r>
            <a:r>
              <a:rPr lang="fr-FR" sz="1100" b="1" smtClean="0">
                <a:solidFill>
                  <a:schemeClr val="accent3"/>
                </a:solidFill>
              </a:rPr>
              <a:t>Assets</a:t>
            </a:r>
            <a:r>
              <a:rPr lang="fr-FR" sz="1100" smtClean="0">
                <a:solidFill>
                  <a:schemeClr val="accent3"/>
                </a:solidFill>
              </a:rPr>
              <a:t> managed by the Contract. Use a powerful Domain Modeling language</a:t>
            </a:r>
            <a:endParaRPr lang="en-US" sz="1100">
              <a:solidFill>
                <a:schemeClr val="accent3"/>
              </a:solidFill>
            </a:endParaRPr>
          </a:p>
        </p:txBody>
      </p:sp>
      <p:sp>
        <p:nvSpPr>
          <p:cNvPr id="19" name="Rectangular Callout 18"/>
          <p:cNvSpPr/>
          <p:nvPr/>
        </p:nvSpPr>
        <p:spPr>
          <a:xfrm>
            <a:off x="6495692" y="3232453"/>
            <a:ext cx="2260119" cy="683939"/>
          </a:xfrm>
          <a:prstGeom prst="wedgeRectCallout">
            <a:avLst>
              <a:gd name="adj1" fmla="val -126284"/>
              <a:gd name="adj2" fmla="val -197086"/>
            </a:avLst>
          </a:prstGeom>
          <a:solidFill>
            <a:srgbClr val="FDF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smtClean="0">
                <a:solidFill>
                  <a:schemeClr val="accent3"/>
                </a:solidFill>
              </a:rPr>
              <a:t>Define </a:t>
            </a:r>
            <a:r>
              <a:rPr lang="fr-FR" sz="1100" b="1" smtClean="0">
                <a:solidFill>
                  <a:schemeClr val="accent3"/>
                </a:solidFill>
              </a:rPr>
              <a:t>Business Events</a:t>
            </a:r>
            <a:r>
              <a:rPr lang="fr-FR" sz="1100" smtClean="0">
                <a:solidFill>
                  <a:schemeClr val="accent3"/>
                </a:solidFill>
              </a:rPr>
              <a:t> related by the  contract which can be brought as transactions in the Blockchain</a:t>
            </a:r>
            <a:endParaRPr lang="en-US" sz="1100">
              <a:solidFill>
                <a:schemeClr val="accent3"/>
              </a:solidFill>
            </a:endParaRPr>
          </a:p>
        </p:txBody>
      </p:sp>
      <p:sp>
        <p:nvSpPr>
          <p:cNvPr id="20" name="Rectangular Callout 19"/>
          <p:cNvSpPr/>
          <p:nvPr/>
        </p:nvSpPr>
        <p:spPr>
          <a:xfrm>
            <a:off x="5068019" y="4181359"/>
            <a:ext cx="2721634" cy="683939"/>
          </a:xfrm>
          <a:prstGeom prst="wedgeRectCallout">
            <a:avLst>
              <a:gd name="adj1" fmla="val -65596"/>
              <a:gd name="adj2" fmla="val -107535"/>
            </a:avLst>
          </a:prstGeom>
          <a:solidFill>
            <a:srgbClr val="FDF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100" b="1" smtClean="0">
                <a:solidFill>
                  <a:schemeClr val="accent3"/>
                </a:solidFill>
              </a:rPr>
              <a:t>Clauses</a:t>
            </a:r>
            <a:r>
              <a:rPr lang="fr-FR" sz="1100" smtClean="0">
                <a:solidFill>
                  <a:schemeClr val="accent3"/>
                </a:solidFill>
              </a:rPr>
              <a:t> of the Contract are really the Business Rules to apply when processing a transaction</a:t>
            </a:r>
            <a:endParaRPr lang="en-US" sz="1100">
              <a:solidFill>
                <a:schemeClr val="accent3"/>
              </a:solidFill>
            </a:endParaRPr>
          </a:p>
        </p:txBody>
      </p:sp>
      <p:sp>
        <p:nvSpPr>
          <p:cNvPr id="10" name="TextBox 9"/>
          <p:cNvSpPr txBox="1"/>
          <p:nvPr/>
        </p:nvSpPr>
        <p:spPr>
          <a:xfrm>
            <a:off x="7328138" y="4934818"/>
            <a:ext cx="1375698" cy="200055"/>
          </a:xfrm>
          <a:prstGeom prst="rect">
            <a:avLst/>
          </a:prstGeom>
          <a:noFill/>
        </p:spPr>
        <p:txBody>
          <a:bodyPr wrap="none" rtlCol="0">
            <a:spAutoFit/>
          </a:bodyPr>
          <a:lstStyle/>
          <a:p>
            <a:r>
              <a:rPr lang="fr-FR" sz="700" smtClean="0"/>
              <a:t>(*) Domain Specific Language</a:t>
            </a:r>
            <a:endParaRPr lang="en-US" sz="1050"/>
          </a:p>
        </p:txBody>
      </p:sp>
    </p:spTree>
    <p:extLst>
      <p:ext uri="{BB962C8B-B14F-4D97-AF65-F5344CB8AC3E}">
        <p14:creationId xmlns:p14="http://schemas.microsoft.com/office/powerpoint/2010/main" val="1773184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Representations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5" y="1434683"/>
            <a:ext cx="8036712" cy="30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172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258492" y="276226"/>
            <a:ext cx="6184106" cy="3738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buClr>
                <a:srgbClr val="000000"/>
              </a:buClr>
              <a:buSzPct val="100000"/>
              <a:buFont typeface="Times New Roman" charset="0"/>
              <a:buNone/>
            </a:pPr>
            <a:endParaRPr lang="en-US" altLang="en-US" sz="1350"/>
          </a:p>
        </p:txBody>
      </p:sp>
      <p:sp>
        <p:nvSpPr>
          <p:cNvPr id="42" name="TextBox 50"/>
          <p:cNvSpPr txBox="1">
            <a:spLocks noChangeArrowheads="1"/>
          </p:cNvSpPr>
          <p:nvPr/>
        </p:nvSpPr>
        <p:spPr bwMode="auto">
          <a:xfrm>
            <a:off x="1239441" y="4254103"/>
            <a:ext cx="45755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0000"/>
              </a:buClr>
              <a:buSzPct val="100000"/>
              <a:buFont typeface="Times New Roman" charset="0"/>
              <a:buNone/>
            </a:pPr>
            <a:r>
              <a:rPr lang="en-US" altLang="en-US" sz="1350" b="1" dirty="0">
                <a:solidFill>
                  <a:srgbClr val="FF0000"/>
                </a:solidFill>
              </a:rPr>
              <a:t>Problem</a:t>
            </a:r>
            <a:r>
              <a:rPr lang="en-US" altLang="en-US" sz="1350" b="1" dirty="0"/>
              <a:t> </a:t>
            </a:r>
            <a:r>
              <a:rPr lang="en-US" altLang="en-US" sz="1350" dirty="0"/>
              <a:t>- Inefficient, expensive, and vulnerable</a:t>
            </a:r>
          </a:p>
        </p:txBody>
      </p:sp>
      <p:sp>
        <p:nvSpPr>
          <p:cNvPr id="110" name="TextBox 109"/>
          <p:cNvSpPr txBox="1">
            <a:spLocks noChangeArrowheads="1"/>
          </p:cNvSpPr>
          <p:nvPr/>
        </p:nvSpPr>
        <p:spPr bwMode="auto">
          <a:xfrm>
            <a:off x="1239441" y="4248150"/>
            <a:ext cx="472082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0000"/>
              </a:buClr>
              <a:buSzPct val="100000"/>
              <a:buFont typeface="Times New Roman" charset="0"/>
              <a:buNone/>
            </a:pPr>
            <a:r>
              <a:rPr lang="en-US" altLang="en-US" sz="1350" b="1" dirty="0">
                <a:solidFill>
                  <a:schemeClr val="accent2"/>
                </a:solidFill>
              </a:rPr>
              <a:t>Solution</a:t>
            </a:r>
            <a:r>
              <a:rPr lang="en-US" altLang="en-US" sz="1350" b="1" dirty="0"/>
              <a:t> - </a:t>
            </a:r>
            <a:r>
              <a:rPr lang="en-US" altLang="en-US" sz="1350" dirty="0"/>
              <a:t>Consensus, provenance, immutability and finality </a:t>
            </a:r>
          </a:p>
        </p:txBody>
      </p:sp>
      <p:pic>
        <p:nvPicPr>
          <p:cNvPr id="591" name="Picture 20" descr="06_NEW_0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739503"/>
            <a:ext cx="663179"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2" name="Group 21"/>
          <p:cNvGrpSpPr>
            <a:grpSpLocks/>
          </p:cNvGrpSpPr>
          <p:nvPr/>
        </p:nvGrpSpPr>
        <p:grpSpPr bwMode="auto">
          <a:xfrm>
            <a:off x="6060282" y="1683544"/>
            <a:ext cx="797719" cy="770335"/>
            <a:chOff x="4185" y="1141"/>
            <a:chExt cx="705" cy="681"/>
          </a:xfrm>
        </p:grpSpPr>
        <p:sp>
          <p:nvSpPr>
            <p:cNvPr id="18537" name="Freeform 2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38" name="Freeform 2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pic>
        <p:nvPicPr>
          <p:cNvPr id="595" name="Picture 24" descr="06_NEW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479" y="3113485"/>
            <a:ext cx="664369" cy="66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7" name="Picture 25" descr="06_NEW_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341" y="1754981"/>
            <a:ext cx="664369" cy="66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8" name="Picture 26" descr="06_NEW_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3145632"/>
            <a:ext cx="66436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9" name="Picture 27" descr="06_NEW_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1747838"/>
            <a:ext cx="66317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0" name="Picture 28" descr="06_NEW_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819" y="3126582"/>
            <a:ext cx="66317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1" name="Group 29"/>
          <p:cNvGrpSpPr>
            <a:grpSpLocks/>
          </p:cNvGrpSpPr>
          <p:nvPr/>
        </p:nvGrpSpPr>
        <p:grpSpPr bwMode="auto">
          <a:xfrm>
            <a:off x="6055519" y="3070622"/>
            <a:ext cx="797719" cy="770334"/>
            <a:chOff x="4185" y="1141"/>
            <a:chExt cx="705" cy="681"/>
          </a:xfrm>
        </p:grpSpPr>
        <p:sp>
          <p:nvSpPr>
            <p:cNvPr id="18535" name="Freeform 3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36" name="Freeform 3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604" name="Group 32"/>
          <p:cNvGrpSpPr>
            <a:grpSpLocks/>
          </p:cNvGrpSpPr>
          <p:nvPr/>
        </p:nvGrpSpPr>
        <p:grpSpPr bwMode="auto">
          <a:xfrm>
            <a:off x="4185048" y="3076575"/>
            <a:ext cx="797719" cy="770335"/>
            <a:chOff x="4185" y="1141"/>
            <a:chExt cx="705" cy="681"/>
          </a:xfrm>
        </p:grpSpPr>
        <p:sp>
          <p:nvSpPr>
            <p:cNvPr id="18533" name="Freeform 3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34" name="Freeform 3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607" name="Group 35"/>
          <p:cNvGrpSpPr>
            <a:grpSpLocks/>
          </p:cNvGrpSpPr>
          <p:nvPr/>
        </p:nvGrpSpPr>
        <p:grpSpPr bwMode="auto">
          <a:xfrm>
            <a:off x="2291954" y="3083719"/>
            <a:ext cx="797719" cy="770335"/>
            <a:chOff x="4185" y="1141"/>
            <a:chExt cx="705" cy="681"/>
          </a:xfrm>
        </p:grpSpPr>
        <p:sp>
          <p:nvSpPr>
            <p:cNvPr id="18531" name="Freeform 36"/>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32" name="Freeform 37"/>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610" name="Group 38"/>
          <p:cNvGrpSpPr>
            <a:grpSpLocks/>
          </p:cNvGrpSpPr>
          <p:nvPr/>
        </p:nvGrpSpPr>
        <p:grpSpPr bwMode="auto">
          <a:xfrm>
            <a:off x="4180285" y="1693069"/>
            <a:ext cx="797719" cy="770335"/>
            <a:chOff x="4185" y="1141"/>
            <a:chExt cx="705" cy="681"/>
          </a:xfrm>
        </p:grpSpPr>
        <p:sp>
          <p:nvSpPr>
            <p:cNvPr id="18529" name="Freeform 39"/>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30" name="Freeform 40"/>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613" name="Group 41"/>
          <p:cNvGrpSpPr>
            <a:grpSpLocks/>
          </p:cNvGrpSpPr>
          <p:nvPr/>
        </p:nvGrpSpPr>
        <p:grpSpPr bwMode="auto">
          <a:xfrm>
            <a:off x="2287191" y="1699022"/>
            <a:ext cx="797719" cy="770334"/>
            <a:chOff x="4185" y="1141"/>
            <a:chExt cx="705" cy="681"/>
          </a:xfrm>
        </p:grpSpPr>
        <p:sp>
          <p:nvSpPr>
            <p:cNvPr id="18527" name="Freeform 42"/>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28" name="Freeform 43"/>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sp>
        <p:nvSpPr>
          <p:cNvPr id="616" name="Text Box 1308"/>
          <p:cNvSpPr txBox="1">
            <a:spLocks noChangeArrowheads="1"/>
          </p:cNvSpPr>
          <p:nvPr/>
        </p:nvSpPr>
        <p:spPr bwMode="auto">
          <a:xfrm>
            <a:off x="6952060" y="1634728"/>
            <a:ext cx="7012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Bank records</a:t>
            </a:r>
          </a:p>
        </p:txBody>
      </p:sp>
      <p:sp>
        <p:nvSpPr>
          <p:cNvPr id="617" name="Text Box 1309"/>
          <p:cNvSpPr txBox="1">
            <a:spLocks noChangeArrowheads="1"/>
          </p:cNvSpPr>
          <p:nvPr/>
        </p:nvSpPr>
        <p:spPr bwMode="auto">
          <a:xfrm>
            <a:off x="4137422" y="1218010"/>
            <a:ext cx="847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Party A’s records</a:t>
            </a:r>
          </a:p>
        </p:txBody>
      </p:sp>
      <p:pic>
        <p:nvPicPr>
          <p:cNvPr id="618" name="Picture 48" descr="ledger_icon_blu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2738" y="2085975"/>
            <a:ext cx="82986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9" name="Picture 49" descr="ledger_icon_gree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3548" y="1837135"/>
            <a:ext cx="82986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0" name="Picture 50" descr="ledger_icon_r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8567" y="1975247"/>
            <a:ext cx="82986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 name="Picture 51" descr="ledger_icon_viol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6063" y="3077766"/>
            <a:ext cx="829866"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2" name="Picture 52" descr="ledger_icon_oran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7829" y="3418285"/>
            <a:ext cx="82986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3" name="Picture 53" descr="ledger_icon_oliv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5223" y="3124200"/>
            <a:ext cx="82986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 name="Straight Connector 126"/>
          <p:cNvCxnSpPr>
            <a:cxnSpLocks noChangeShapeType="1"/>
          </p:cNvCxnSpPr>
          <p:nvPr/>
        </p:nvCxnSpPr>
        <p:spPr bwMode="auto">
          <a:xfrm>
            <a:off x="3120629" y="2496741"/>
            <a:ext cx="2874169" cy="7144"/>
          </a:xfrm>
          <a:prstGeom prst="line">
            <a:avLst/>
          </a:prstGeom>
          <a:noFill/>
          <a:ln w="19050">
            <a:solidFill>
              <a:srgbClr val="1A2F40"/>
            </a:solidFill>
            <a:round/>
            <a:headEnd/>
            <a:tailEnd/>
          </a:ln>
          <a:extLst>
            <a:ext uri="{909E8E84-426E-40DD-AFC4-6F175D3DCCD1}">
              <a14:hiddenFill xmlns:a14="http://schemas.microsoft.com/office/drawing/2010/main">
                <a:noFill/>
              </a14:hiddenFill>
            </a:ext>
          </a:extLst>
        </p:spPr>
      </p:cxnSp>
      <p:cxnSp>
        <p:nvCxnSpPr>
          <p:cNvPr id="625" name="Straight Connector 128"/>
          <p:cNvCxnSpPr>
            <a:cxnSpLocks noChangeShapeType="1"/>
          </p:cNvCxnSpPr>
          <p:nvPr/>
        </p:nvCxnSpPr>
        <p:spPr bwMode="auto">
          <a:xfrm flipV="1">
            <a:off x="3130154" y="2491978"/>
            <a:ext cx="2872978" cy="557213"/>
          </a:xfrm>
          <a:prstGeom prst="line">
            <a:avLst/>
          </a:prstGeom>
          <a:noFill/>
          <a:ln w="19050">
            <a:solidFill>
              <a:srgbClr val="1A2F40"/>
            </a:solidFill>
            <a:round/>
            <a:headEnd/>
            <a:tailEnd/>
          </a:ln>
          <a:extLst>
            <a:ext uri="{909E8E84-426E-40DD-AFC4-6F175D3DCCD1}">
              <a14:hiddenFill xmlns:a14="http://schemas.microsoft.com/office/drawing/2010/main">
                <a:noFill/>
              </a14:hiddenFill>
            </a:ext>
          </a:extLst>
        </p:spPr>
      </p:cxnSp>
      <p:cxnSp>
        <p:nvCxnSpPr>
          <p:cNvPr id="626" name="Straight Connector 129"/>
          <p:cNvCxnSpPr>
            <a:cxnSpLocks noChangeShapeType="1"/>
          </p:cNvCxnSpPr>
          <p:nvPr/>
        </p:nvCxnSpPr>
        <p:spPr bwMode="auto">
          <a:xfrm flipH="1" flipV="1">
            <a:off x="3142060" y="2496741"/>
            <a:ext cx="2861072" cy="528638"/>
          </a:xfrm>
          <a:prstGeom prst="line">
            <a:avLst/>
          </a:prstGeom>
          <a:noFill/>
          <a:ln w="19050">
            <a:solidFill>
              <a:srgbClr val="1A2F40"/>
            </a:solidFill>
            <a:round/>
            <a:headEnd/>
            <a:tailEnd/>
          </a:ln>
          <a:extLst>
            <a:ext uri="{909E8E84-426E-40DD-AFC4-6F175D3DCCD1}">
              <a14:hiddenFill xmlns:a14="http://schemas.microsoft.com/office/drawing/2010/main">
                <a:noFill/>
              </a14:hiddenFill>
            </a:ext>
          </a:extLst>
        </p:spPr>
      </p:cxnSp>
      <p:cxnSp>
        <p:nvCxnSpPr>
          <p:cNvPr id="627" name="Straight Connector 131"/>
          <p:cNvCxnSpPr>
            <a:cxnSpLocks noChangeShapeType="1"/>
          </p:cNvCxnSpPr>
          <p:nvPr/>
        </p:nvCxnSpPr>
        <p:spPr bwMode="auto">
          <a:xfrm flipV="1">
            <a:off x="3130154" y="3027760"/>
            <a:ext cx="2875359" cy="11906"/>
          </a:xfrm>
          <a:prstGeom prst="line">
            <a:avLst/>
          </a:prstGeom>
          <a:noFill/>
          <a:ln w="19050">
            <a:solidFill>
              <a:srgbClr val="1A2F40"/>
            </a:solidFill>
            <a:round/>
            <a:headEnd/>
            <a:tailEnd/>
          </a:ln>
          <a:extLst>
            <a:ext uri="{909E8E84-426E-40DD-AFC4-6F175D3DCCD1}">
              <a14:hiddenFill xmlns:a14="http://schemas.microsoft.com/office/drawing/2010/main">
                <a:noFill/>
              </a14:hiddenFill>
            </a:ext>
          </a:extLst>
        </p:spPr>
      </p:cxnSp>
      <p:cxnSp>
        <p:nvCxnSpPr>
          <p:cNvPr id="628" name="Straight Connector 132"/>
          <p:cNvCxnSpPr>
            <a:cxnSpLocks noChangeShapeType="1"/>
          </p:cNvCxnSpPr>
          <p:nvPr/>
        </p:nvCxnSpPr>
        <p:spPr bwMode="auto">
          <a:xfrm flipV="1">
            <a:off x="4586288" y="2490788"/>
            <a:ext cx="1426369" cy="598885"/>
          </a:xfrm>
          <a:prstGeom prst="line">
            <a:avLst/>
          </a:prstGeom>
          <a:noFill/>
          <a:ln w="19050">
            <a:solidFill>
              <a:srgbClr val="1A2F40"/>
            </a:solidFill>
            <a:round/>
            <a:headEnd type="oval" w="med" len="med"/>
            <a:tailEnd type="oval" w="med" len="med"/>
          </a:ln>
          <a:extLst>
            <a:ext uri="{909E8E84-426E-40DD-AFC4-6F175D3DCCD1}">
              <a14:hiddenFill xmlns:a14="http://schemas.microsoft.com/office/drawing/2010/main">
                <a:noFill/>
              </a14:hiddenFill>
            </a:ext>
          </a:extLst>
        </p:spPr>
      </p:cxnSp>
      <p:cxnSp>
        <p:nvCxnSpPr>
          <p:cNvPr id="629" name="Straight Connector 133"/>
          <p:cNvCxnSpPr>
            <a:cxnSpLocks noChangeShapeType="1"/>
          </p:cNvCxnSpPr>
          <p:nvPr/>
        </p:nvCxnSpPr>
        <p:spPr bwMode="auto">
          <a:xfrm flipH="1" flipV="1">
            <a:off x="3124201" y="3050382"/>
            <a:ext cx="1013222" cy="202406"/>
          </a:xfrm>
          <a:prstGeom prst="line">
            <a:avLst/>
          </a:prstGeom>
          <a:noFill/>
          <a:ln w="19050">
            <a:solidFill>
              <a:srgbClr val="1A2F40"/>
            </a:solidFill>
            <a:round/>
            <a:headEnd type="oval" w="med" len="med"/>
            <a:tailEnd type="oval" w="med" len="med"/>
          </a:ln>
          <a:extLst>
            <a:ext uri="{909E8E84-426E-40DD-AFC4-6F175D3DCCD1}">
              <a14:hiddenFill xmlns:a14="http://schemas.microsoft.com/office/drawing/2010/main">
                <a:noFill/>
              </a14:hiddenFill>
            </a:ext>
          </a:extLst>
        </p:spPr>
      </p:cxnSp>
      <p:cxnSp>
        <p:nvCxnSpPr>
          <p:cNvPr id="630" name="Straight Connector 134"/>
          <p:cNvCxnSpPr>
            <a:cxnSpLocks noChangeShapeType="1"/>
          </p:cNvCxnSpPr>
          <p:nvPr/>
        </p:nvCxnSpPr>
        <p:spPr bwMode="auto">
          <a:xfrm flipH="1" flipV="1">
            <a:off x="3125391" y="2497932"/>
            <a:ext cx="1460897" cy="588169"/>
          </a:xfrm>
          <a:prstGeom prst="line">
            <a:avLst/>
          </a:prstGeom>
          <a:noFill/>
          <a:ln w="19050">
            <a:solidFill>
              <a:srgbClr val="1A2F40"/>
            </a:solidFill>
            <a:round/>
            <a:headEnd/>
            <a:tailEnd type="oval" w="med" len="med"/>
          </a:ln>
          <a:extLst>
            <a:ext uri="{909E8E84-426E-40DD-AFC4-6F175D3DCCD1}">
              <a14:hiddenFill xmlns:a14="http://schemas.microsoft.com/office/drawing/2010/main">
                <a:noFill/>
              </a14:hiddenFill>
            </a:ext>
          </a:extLst>
        </p:spPr>
      </p:cxnSp>
      <p:cxnSp>
        <p:nvCxnSpPr>
          <p:cNvPr id="631" name="Straight Connector 139"/>
          <p:cNvCxnSpPr>
            <a:cxnSpLocks noChangeShapeType="1"/>
          </p:cNvCxnSpPr>
          <p:nvPr/>
        </p:nvCxnSpPr>
        <p:spPr bwMode="auto">
          <a:xfrm>
            <a:off x="5035154" y="2444354"/>
            <a:ext cx="970359" cy="583406"/>
          </a:xfrm>
          <a:prstGeom prst="line">
            <a:avLst/>
          </a:prstGeom>
          <a:noFill/>
          <a:ln w="19050">
            <a:solidFill>
              <a:srgbClr val="1A2F40"/>
            </a:solidFill>
            <a:round/>
            <a:headEnd type="oval" w="med" len="med"/>
            <a:tailEnd/>
          </a:ln>
          <a:extLst>
            <a:ext uri="{909E8E84-426E-40DD-AFC4-6F175D3DCCD1}">
              <a14:hiddenFill xmlns:a14="http://schemas.microsoft.com/office/drawing/2010/main">
                <a:noFill/>
              </a14:hiddenFill>
            </a:ext>
          </a:extLst>
        </p:spPr>
      </p:cxnSp>
      <p:cxnSp>
        <p:nvCxnSpPr>
          <p:cNvPr id="632" name="Straight Connector 140"/>
          <p:cNvCxnSpPr>
            <a:cxnSpLocks noChangeShapeType="1"/>
          </p:cNvCxnSpPr>
          <p:nvPr/>
        </p:nvCxnSpPr>
        <p:spPr bwMode="auto">
          <a:xfrm flipV="1">
            <a:off x="5042298" y="3025379"/>
            <a:ext cx="963215" cy="234553"/>
          </a:xfrm>
          <a:prstGeom prst="line">
            <a:avLst/>
          </a:prstGeom>
          <a:noFill/>
          <a:ln w="19050">
            <a:solidFill>
              <a:srgbClr val="1A2F40"/>
            </a:solidFill>
            <a:round/>
            <a:headEnd type="oval" w="med" len="med"/>
            <a:tailEnd type="oval" w="med" len="med"/>
          </a:ln>
          <a:extLst>
            <a:ext uri="{909E8E84-426E-40DD-AFC4-6F175D3DCCD1}">
              <a14:hiddenFill xmlns:a14="http://schemas.microsoft.com/office/drawing/2010/main">
                <a:noFill/>
              </a14:hiddenFill>
            </a:ext>
          </a:extLst>
        </p:spPr>
      </p:cxnSp>
      <p:cxnSp>
        <p:nvCxnSpPr>
          <p:cNvPr id="633" name="Straight Connector 136"/>
          <p:cNvCxnSpPr>
            <a:cxnSpLocks noChangeShapeType="1"/>
          </p:cNvCxnSpPr>
          <p:nvPr/>
        </p:nvCxnSpPr>
        <p:spPr bwMode="auto">
          <a:xfrm flipV="1">
            <a:off x="3125391" y="2428876"/>
            <a:ext cx="1014413" cy="613172"/>
          </a:xfrm>
          <a:prstGeom prst="line">
            <a:avLst/>
          </a:prstGeom>
          <a:noFill/>
          <a:ln w="19050">
            <a:solidFill>
              <a:srgbClr val="1A2F40"/>
            </a:solidFill>
            <a:round/>
            <a:headEnd/>
            <a:tailEnd type="oval" w="med" len="med"/>
          </a:ln>
          <a:extLst>
            <a:ext uri="{909E8E84-426E-40DD-AFC4-6F175D3DCCD1}">
              <a14:hiddenFill xmlns:a14="http://schemas.microsoft.com/office/drawing/2010/main">
                <a:noFill/>
              </a14:hiddenFill>
            </a:ext>
          </a:extLst>
        </p:spPr>
      </p:cxnSp>
      <p:sp>
        <p:nvSpPr>
          <p:cNvPr id="634" name="Line 1727"/>
          <p:cNvSpPr>
            <a:spLocks noChangeShapeType="1"/>
          </p:cNvSpPr>
          <p:nvPr/>
        </p:nvSpPr>
        <p:spPr bwMode="auto">
          <a:xfrm>
            <a:off x="6506766" y="2464594"/>
            <a:ext cx="0" cy="582216"/>
          </a:xfrm>
          <a:prstGeom prst="line">
            <a:avLst/>
          </a:prstGeom>
          <a:noFill/>
          <a:ln w="19050">
            <a:solidFill>
              <a:srgbClr val="1A2F4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635" name="Line 1727"/>
          <p:cNvSpPr>
            <a:spLocks noChangeShapeType="1"/>
          </p:cNvSpPr>
          <p:nvPr/>
        </p:nvSpPr>
        <p:spPr bwMode="auto">
          <a:xfrm>
            <a:off x="2680097" y="2471738"/>
            <a:ext cx="0" cy="582216"/>
          </a:xfrm>
          <a:prstGeom prst="line">
            <a:avLst/>
          </a:prstGeom>
          <a:noFill/>
          <a:ln w="19050">
            <a:solidFill>
              <a:srgbClr val="1A2F4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636" name="Line 66"/>
          <p:cNvSpPr>
            <a:spLocks noChangeShapeType="1"/>
          </p:cNvSpPr>
          <p:nvPr/>
        </p:nvSpPr>
        <p:spPr bwMode="auto">
          <a:xfrm flipV="1">
            <a:off x="4586288" y="2447925"/>
            <a:ext cx="0" cy="635794"/>
          </a:xfrm>
          <a:prstGeom prst="line">
            <a:avLst/>
          </a:prstGeom>
          <a:noFill/>
          <a:ln w="19050">
            <a:solidFill>
              <a:srgbClr val="1A2F40"/>
            </a:solidFill>
            <a:round/>
            <a:headEnd/>
            <a:tailEnd type="oval" w="med" len="med"/>
          </a:ln>
          <a:extLst>
            <a:ext uri="{909E8E84-426E-40DD-AFC4-6F175D3DCCD1}">
              <a14:hiddenFill xmlns:a14="http://schemas.microsoft.com/office/drawing/2010/main">
                <a:noFill/>
              </a14:hiddenFill>
            </a:ext>
          </a:extLst>
        </p:spPr>
        <p:txBody>
          <a:bodyPr/>
          <a:lstStyle/>
          <a:p>
            <a:endParaRPr lang="en-US" sz="1350"/>
          </a:p>
        </p:txBody>
      </p:sp>
      <p:sp>
        <p:nvSpPr>
          <p:cNvPr id="637" name="Text Box 1307"/>
          <p:cNvSpPr txBox="1">
            <a:spLocks noChangeArrowheads="1"/>
          </p:cNvSpPr>
          <p:nvPr/>
        </p:nvSpPr>
        <p:spPr bwMode="auto">
          <a:xfrm>
            <a:off x="1389460" y="3492103"/>
            <a:ext cx="8036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Bef>
                <a:spcPct val="50000"/>
              </a:spcBef>
            </a:pPr>
            <a:r>
              <a:rPr lang="en-US" altLang="en-US" sz="1050"/>
              <a:t>Party C’s records</a:t>
            </a:r>
          </a:p>
        </p:txBody>
      </p:sp>
      <p:sp>
        <p:nvSpPr>
          <p:cNvPr id="638" name="Text Box 1310"/>
          <p:cNvSpPr txBox="1">
            <a:spLocks noChangeArrowheads="1"/>
          </p:cNvSpPr>
          <p:nvPr/>
        </p:nvSpPr>
        <p:spPr bwMode="auto">
          <a:xfrm>
            <a:off x="6958012" y="3490912"/>
            <a:ext cx="66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1050"/>
              <a:t>Auditor records</a:t>
            </a:r>
          </a:p>
        </p:txBody>
      </p:sp>
      <p:sp>
        <p:nvSpPr>
          <p:cNvPr id="639" name="Text Box 1311"/>
          <p:cNvSpPr txBox="1">
            <a:spLocks noChangeArrowheads="1"/>
          </p:cNvSpPr>
          <p:nvPr/>
        </p:nvSpPr>
        <p:spPr bwMode="auto">
          <a:xfrm>
            <a:off x="5011341" y="3498056"/>
            <a:ext cx="9858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Party B’s records</a:t>
            </a:r>
          </a:p>
        </p:txBody>
      </p:sp>
      <p:sp>
        <p:nvSpPr>
          <p:cNvPr id="640" name="Text Box 1306"/>
          <p:cNvSpPr txBox="1">
            <a:spLocks noChangeArrowheads="1"/>
          </p:cNvSpPr>
          <p:nvPr/>
        </p:nvSpPr>
        <p:spPr bwMode="auto">
          <a:xfrm>
            <a:off x="1191816" y="1571625"/>
            <a:ext cx="10096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en-US" sz="1050"/>
              <a:t>Party D’s records</a:t>
            </a:r>
          </a:p>
        </p:txBody>
      </p:sp>
      <p:sp>
        <p:nvSpPr>
          <p:cNvPr id="692" name="Oval 352"/>
          <p:cNvSpPr>
            <a:spLocks noChangeArrowheads="1"/>
          </p:cNvSpPr>
          <p:nvPr/>
        </p:nvSpPr>
        <p:spPr bwMode="auto">
          <a:xfrm>
            <a:off x="2477691" y="1987154"/>
            <a:ext cx="4160044" cy="1610915"/>
          </a:xfrm>
          <a:prstGeom prst="ellipse">
            <a:avLst/>
          </a:prstGeom>
          <a:gradFill rotWithShape="1">
            <a:gsLst>
              <a:gs pos="0">
                <a:srgbClr val="FFFFFF">
                  <a:alpha val="10001"/>
                </a:srgbClr>
              </a:gs>
              <a:gs pos="100000">
                <a:srgbClr val="FF5050">
                  <a:alpha val="7001"/>
                </a:srgbClr>
              </a:gs>
            </a:gsLst>
            <a:path path="shape">
              <a:fillToRect l="50000" t="50000" r="50000" b="50000"/>
            </a:path>
          </a:gradFill>
          <a:ln w="19050" cap="rnd">
            <a:solidFill>
              <a:srgbClr val="FF5050"/>
            </a:solidFill>
            <a:prstDash val="sysDot"/>
            <a:round/>
            <a:headEnd/>
            <a:tailEnd/>
          </a:ln>
        </p:spPr>
        <p:txBody>
          <a:bodyPr wrap="none" anchor="ctr"/>
          <a:lstStyle/>
          <a:p>
            <a:endParaRPr lang="en-US" altLang="en-US" sz="1350"/>
          </a:p>
        </p:txBody>
      </p:sp>
      <p:pic>
        <p:nvPicPr>
          <p:cNvPr id="693" name="Picture 21" descr="06_NEW_01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775222"/>
            <a:ext cx="663179"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4" name="Group 22"/>
          <p:cNvGrpSpPr>
            <a:grpSpLocks/>
          </p:cNvGrpSpPr>
          <p:nvPr/>
        </p:nvGrpSpPr>
        <p:grpSpPr bwMode="auto">
          <a:xfrm>
            <a:off x="6060282" y="1719263"/>
            <a:ext cx="797719" cy="770335"/>
            <a:chOff x="4185" y="1141"/>
            <a:chExt cx="705" cy="681"/>
          </a:xfrm>
        </p:grpSpPr>
        <p:sp>
          <p:nvSpPr>
            <p:cNvPr id="18525" name="Freeform 2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26" name="Freeform 2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pic>
        <p:nvPicPr>
          <p:cNvPr id="697" name="Picture 25" descr="06_NEW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479" y="3149204"/>
            <a:ext cx="664369" cy="66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8" name="Picture 26" descr="06_NEW_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341" y="1790700"/>
            <a:ext cx="664369" cy="66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9" name="Picture 27" descr="06_NEW_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3181350"/>
            <a:ext cx="66436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0" name="Picture 28" descr="06_NEW_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1783557"/>
            <a:ext cx="66317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1" name="Picture 29" descr="06_NEW_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819" y="3162300"/>
            <a:ext cx="663179"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2" name="Group 30"/>
          <p:cNvGrpSpPr>
            <a:grpSpLocks/>
          </p:cNvGrpSpPr>
          <p:nvPr/>
        </p:nvGrpSpPr>
        <p:grpSpPr bwMode="auto">
          <a:xfrm>
            <a:off x="6055519" y="3106341"/>
            <a:ext cx="797719" cy="770334"/>
            <a:chOff x="4185" y="1141"/>
            <a:chExt cx="705" cy="681"/>
          </a:xfrm>
        </p:grpSpPr>
        <p:sp>
          <p:nvSpPr>
            <p:cNvPr id="18523" name="Freeform 31"/>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24" name="Freeform 32"/>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705" name="Group 33"/>
          <p:cNvGrpSpPr>
            <a:grpSpLocks/>
          </p:cNvGrpSpPr>
          <p:nvPr/>
        </p:nvGrpSpPr>
        <p:grpSpPr bwMode="auto">
          <a:xfrm>
            <a:off x="4185048" y="3112294"/>
            <a:ext cx="797719" cy="770335"/>
            <a:chOff x="4185" y="1141"/>
            <a:chExt cx="705" cy="681"/>
          </a:xfrm>
        </p:grpSpPr>
        <p:sp>
          <p:nvSpPr>
            <p:cNvPr id="18521" name="Freeform 34"/>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22" name="Freeform 35"/>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708" name="Group 36"/>
          <p:cNvGrpSpPr>
            <a:grpSpLocks/>
          </p:cNvGrpSpPr>
          <p:nvPr/>
        </p:nvGrpSpPr>
        <p:grpSpPr bwMode="auto">
          <a:xfrm>
            <a:off x="2291954" y="3119438"/>
            <a:ext cx="797719" cy="770335"/>
            <a:chOff x="4185" y="1141"/>
            <a:chExt cx="705" cy="681"/>
          </a:xfrm>
        </p:grpSpPr>
        <p:sp>
          <p:nvSpPr>
            <p:cNvPr id="18519" name="Freeform 37"/>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20" name="Freeform 38"/>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711" name="Group 39"/>
          <p:cNvGrpSpPr>
            <a:grpSpLocks/>
          </p:cNvGrpSpPr>
          <p:nvPr/>
        </p:nvGrpSpPr>
        <p:grpSpPr bwMode="auto">
          <a:xfrm>
            <a:off x="4180285" y="1728788"/>
            <a:ext cx="797719" cy="770335"/>
            <a:chOff x="4185" y="1141"/>
            <a:chExt cx="705" cy="681"/>
          </a:xfrm>
        </p:grpSpPr>
        <p:sp>
          <p:nvSpPr>
            <p:cNvPr id="18517" name="Freeform 40"/>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18" name="Freeform 41"/>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grpSp>
        <p:nvGrpSpPr>
          <p:cNvPr id="714" name="Group 42"/>
          <p:cNvGrpSpPr>
            <a:grpSpLocks/>
          </p:cNvGrpSpPr>
          <p:nvPr/>
        </p:nvGrpSpPr>
        <p:grpSpPr bwMode="auto">
          <a:xfrm>
            <a:off x="2287191" y="1734741"/>
            <a:ext cx="797719" cy="770334"/>
            <a:chOff x="4185" y="1141"/>
            <a:chExt cx="705" cy="681"/>
          </a:xfrm>
        </p:grpSpPr>
        <p:sp>
          <p:nvSpPr>
            <p:cNvPr id="18515" name="Freeform 43"/>
            <p:cNvSpPr>
              <a:spLocks/>
            </p:cNvSpPr>
            <p:nvPr/>
          </p:nvSpPr>
          <p:spPr bwMode="auto">
            <a:xfrm>
              <a:off x="4806" y="1144"/>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8516" name="Freeform 44"/>
            <p:cNvSpPr>
              <a:spLocks/>
            </p:cNvSpPr>
            <p:nvPr/>
          </p:nvSpPr>
          <p:spPr bwMode="auto">
            <a:xfrm flipH="1">
              <a:off x="4185" y="1141"/>
              <a:ext cx="84" cy="678"/>
            </a:xfrm>
            <a:custGeom>
              <a:avLst/>
              <a:gdLst>
                <a:gd name="T0" fmla="*/ 0 w 84"/>
                <a:gd name="T1" fmla="*/ 0 h 678"/>
                <a:gd name="T2" fmla="*/ 84 w 84"/>
                <a:gd name="T3" fmla="*/ 0 h 678"/>
                <a:gd name="T4" fmla="*/ 81 w 84"/>
                <a:gd name="T5" fmla="*/ 678 h 678"/>
                <a:gd name="T6" fmla="*/ 0 w 84"/>
                <a:gd name="T7" fmla="*/ 678 h 678"/>
                <a:gd name="T8" fmla="*/ 0 60000 65536"/>
                <a:gd name="T9" fmla="*/ 0 60000 65536"/>
                <a:gd name="T10" fmla="*/ 0 60000 65536"/>
                <a:gd name="T11" fmla="*/ 0 60000 65536"/>
                <a:gd name="T12" fmla="*/ 0 w 84"/>
                <a:gd name="T13" fmla="*/ 0 h 678"/>
                <a:gd name="T14" fmla="*/ 84 w 84"/>
                <a:gd name="T15" fmla="*/ 678 h 678"/>
              </a:gdLst>
              <a:ahLst/>
              <a:cxnLst>
                <a:cxn ang="T8">
                  <a:pos x="T0" y="T1"/>
                </a:cxn>
                <a:cxn ang="T9">
                  <a:pos x="T2" y="T3"/>
                </a:cxn>
                <a:cxn ang="T10">
                  <a:pos x="T4" y="T5"/>
                </a:cxn>
                <a:cxn ang="T11">
                  <a:pos x="T6" y="T7"/>
                </a:cxn>
              </a:cxnLst>
              <a:rect l="T12" t="T13" r="T14" b="T15"/>
              <a:pathLst>
                <a:path w="84" h="678">
                  <a:moveTo>
                    <a:pt x="0" y="0"/>
                  </a:moveTo>
                  <a:lnTo>
                    <a:pt x="84" y="0"/>
                  </a:lnTo>
                  <a:lnTo>
                    <a:pt x="81" y="678"/>
                  </a:lnTo>
                  <a:lnTo>
                    <a:pt x="0" y="678"/>
                  </a:lnTo>
                </a:path>
              </a:pathLst>
            </a:custGeom>
            <a:noFill/>
            <a:ln w="28575" cmpd="sng">
              <a:solidFill>
                <a:srgbClr val="FF505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grpSp>
      <p:sp>
        <p:nvSpPr>
          <p:cNvPr id="717" name="Text Box 1307"/>
          <p:cNvSpPr txBox="1">
            <a:spLocks noChangeArrowheads="1"/>
          </p:cNvSpPr>
          <p:nvPr/>
        </p:nvSpPr>
        <p:spPr bwMode="auto">
          <a:xfrm>
            <a:off x="1389460" y="3527822"/>
            <a:ext cx="80367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Bef>
                <a:spcPct val="50000"/>
              </a:spcBef>
            </a:pPr>
            <a:r>
              <a:rPr lang="en-US" altLang="en-US" sz="1050"/>
              <a:t>Party C’s records</a:t>
            </a:r>
          </a:p>
        </p:txBody>
      </p:sp>
      <p:sp>
        <p:nvSpPr>
          <p:cNvPr id="718" name="Text Box 1310"/>
          <p:cNvSpPr txBox="1">
            <a:spLocks noChangeArrowheads="1"/>
          </p:cNvSpPr>
          <p:nvPr/>
        </p:nvSpPr>
        <p:spPr bwMode="auto">
          <a:xfrm>
            <a:off x="6958012" y="3526631"/>
            <a:ext cx="6631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1050"/>
              <a:t>Auditor records</a:t>
            </a:r>
          </a:p>
        </p:txBody>
      </p:sp>
      <p:sp>
        <p:nvSpPr>
          <p:cNvPr id="719" name="Text Box 1311"/>
          <p:cNvSpPr txBox="1">
            <a:spLocks noChangeArrowheads="1"/>
          </p:cNvSpPr>
          <p:nvPr/>
        </p:nvSpPr>
        <p:spPr bwMode="auto">
          <a:xfrm>
            <a:off x="5011341" y="3533775"/>
            <a:ext cx="98583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Party B’s records</a:t>
            </a:r>
          </a:p>
        </p:txBody>
      </p:sp>
      <p:sp>
        <p:nvSpPr>
          <p:cNvPr id="720" name="Text Box 1306"/>
          <p:cNvSpPr txBox="1">
            <a:spLocks noChangeArrowheads="1"/>
          </p:cNvSpPr>
          <p:nvPr/>
        </p:nvSpPr>
        <p:spPr bwMode="auto">
          <a:xfrm>
            <a:off x="1190625" y="1671638"/>
            <a:ext cx="10096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en-US" sz="1050"/>
              <a:t>Party D’s records</a:t>
            </a:r>
          </a:p>
        </p:txBody>
      </p:sp>
      <p:sp>
        <p:nvSpPr>
          <p:cNvPr id="721" name="Text Box 1308"/>
          <p:cNvSpPr txBox="1">
            <a:spLocks noChangeArrowheads="1"/>
          </p:cNvSpPr>
          <p:nvPr/>
        </p:nvSpPr>
        <p:spPr bwMode="auto">
          <a:xfrm>
            <a:off x="6952060" y="1670447"/>
            <a:ext cx="70127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Bank records</a:t>
            </a:r>
          </a:p>
        </p:txBody>
      </p:sp>
      <p:sp>
        <p:nvSpPr>
          <p:cNvPr id="722" name="Text Box 1309"/>
          <p:cNvSpPr txBox="1">
            <a:spLocks noChangeArrowheads="1"/>
          </p:cNvSpPr>
          <p:nvPr/>
        </p:nvSpPr>
        <p:spPr bwMode="auto">
          <a:xfrm>
            <a:off x="4224338" y="1314450"/>
            <a:ext cx="84772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050"/>
              <a:t>Party A’s records</a:t>
            </a:r>
          </a:p>
        </p:txBody>
      </p:sp>
      <p:grpSp>
        <p:nvGrpSpPr>
          <p:cNvPr id="723" name="Group 355"/>
          <p:cNvGrpSpPr>
            <a:grpSpLocks/>
          </p:cNvGrpSpPr>
          <p:nvPr/>
        </p:nvGrpSpPr>
        <p:grpSpPr bwMode="auto">
          <a:xfrm>
            <a:off x="3077767" y="2159794"/>
            <a:ext cx="458390" cy="407194"/>
            <a:chOff x="261" y="1462"/>
            <a:chExt cx="424" cy="376"/>
          </a:xfrm>
        </p:grpSpPr>
        <p:sp>
          <p:nvSpPr>
            <p:cNvPr id="18513" name="AutoShape 352"/>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14" name="Picture 353" descr="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 name="Group 357"/>
          <p:cNvGrpSpPr>
            <a:grpSpLocks/>
          </p:cNvGrpSpPr>
          <p:nvPr/>
        </p:nvGrpSpPr>
        <p:grpSpPr bwMode="auto">
          <a:xfrm>
            <a:off x="4842273" y="2015729"/>
            <a:ext cx="459581" cy="407194"/>
            <a:chOff x="261" y="1462"/>
            <a:chExt cx="424" cy="376"/>
          </a:xfrm>
        </p:grpSpPr>
        <p:sp>
          <p:nvSpPr>
            <p:cNvPr id="18511" name="AutoShape 358"/>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12" name="Picture 359" descr="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9" name="Group 360"/>
          <p:cNvGrpSpPr>
            <a:grpSpLocks/>
          </p:cNvGrpSpPr>
          <p:nvPr/>
        </p:nvGrpSpPr>
        <p:grpSpPr bwMode="auto">
          <a:xfrm>
            <a:off x="5717382" y="2213373"/>
            <a:ext cx="459581" cy="407194"/>
            <a:chOff x="261" y="1462"/>
            <a:chExt cx="424" cy="376"/>
          </a:xfrm>
        </p:grpSpPr>
        <p:sp>
          <p:nvSpPr>
            <p:cNvPr id="18509" name="AutoShape 361"/>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10" name="Picture 362" descr="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2" name="Group 364"/>
          <p:cNvGrpSpPr>
            <a:grpSpLocks/>
          </p:cNvGrpSpPr>
          <p:nvPr/>
        </p:nvGrpSpPr>
        <p:grpSpPr bwMode="auto">
          <a:xfrm>
            <a:off x="2818210" y="2937273"/>
            <a:ext cx="459581" cy="407194"/>
            <a:chOff x="261" y="1462"/>
            <a:chExt cx="424" cy="376"/>
          </a:xfrm>
        </p:grpSpPr>
        <p:sp>
          <p:nvSpPr>
            <p:cNvPr id="18507" name="AutoShape 365"/>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08" name="Picture 366" descr="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5" name="Group 367"/>
          <p:cNvGrpSpPr>
            <a:grpSpLocks/>
          </p:cNvGrpSpPr>
          <p:nvPr/>
        </p:nvGrpSpPr>
        <p:grpSpPr bwMode="auto">
          <a:xfrm>
            <a:off x="3764757" y="3133725"/>
            <a:ext cx="459581" cy="407194"/>
            <a:chOff x="261" y="1462"/>
            <a:chExt cx="424" cy="376"/>
          </a:xfrm>
        </p:grpSpPr>
        <p:sp>
          <p:nvSpPr>
            <p:cNvPr id="18505" name="AutoShape 368"/>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06" name="Picture 369" descr="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8" name="Group 370"/>
          <p:cNvGrpSpPr>
            <a:grpSpLocks/>
          </p:cNvGrpSpPr>
          <p:nvPr/>
        </p:nvGrpSpPr>
        <p:grpSpPr bwMode="auto">
          <a:xfrm>
            <a:off x="5793581" y="2937273"/>
            <a:ext cx="458391" cy="407194"/>
            <a:chOff x="261" y="1462"/>
            <a:chExt cx="424" cy="376"/>
          </a:xfrm>
        </p:grpSpPr>
        <p:sp>
          <p:nvSpPr>
            <p:cNvPr id="18503" name="AutoShape 371"/>
            <p:cNvSpPr>
              <a:spLocks noChangeArrowheads="1"/>
            </p:cNvSpPr>
            <p:nvPr/>
          </p:nvSpPr>
          <p:spPr bwMode="auto">
            <a:xfrm>
              <a:off x="261" y="1462"/>
              <a:ext cx="424" cy="376"/>
            </a:xfrm>
            <a:prstGeom prst="hexagon">
              <a:avLst>
                <a:gd name="adj" fmla="val 28191"/>
                <a:gd name="vf" fmla="val 115470"/>
              </a:avLst>
            </a:prstGeom>
            <a:solidFill>
              <a:srgbClr val="2F5689">
                <a:alpha val="79999"/>
              </a:srgbClr>
            </a:solidFill>
            <a:ln w="19050">
              <a:solidFill>
                <a:srgbClr val="0B3040"/>
              </a:solidFill>
              <a:miter lim="800000"/>
              <a:headEnd/>
              <a:tailEnd/>
            </a:ln>
          </p:spPr>
          <p:txBody>
            <a:bodyPr wrap="none" anchor="ctr"/>
            <a:lstStyle/>
            <a:p>
              <a:pPr algn="ctr"/>
              <a:endParaRPr lang="en-US" altLang="en-US" sz="1350"/>
            </a:p>
          </p:txBody>
        </p:sp>
        <p:pic>
          <p:nvPicPr>
            <p:cNvPr id="18504" name="Picture 372" descr="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 y="1499"/>
              <a:ext cx="27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1" name="Text Box 1309"/>
          <p:cNvSpPr txBox="1">
            <a:spLocks noChangeArrowheads="1"/>
          </p:cNvSpPr>
          <p:nvPr/>
        </p:nvSpPr>
        <p:spPr bwMode="auto">
          <a:xfrm>
            <a:off x="3398044" y="2693194"/>
            <a:ext cx="224551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050" i="1"/>
              <a:t>Shared, replicated, permissioned</a:t>
            </a:r>
          </a:p>
        </p:txBody>
      </p:sp>
      <p:sp>
        <p:nvSpPr>
          <p:cNvPr id="106" name="Title 1"/>
          <p:cNvSpPr txBox="1">
            <a:spLocks/>
          </p:cNvSpPr>
          <p:nvPr/>
        </p:nvSpPr>
        <p:spPr>
          <a:xfrm>
            <a:off x="375019" y="205979"/>
            <a:ext cx="8229600" cy="857250"/>
          </a:xfrm>
          <a:prstGeom prst="rect">
            <a:avLst/>
          </a:prstGeom>
        </p:spPr>
        <p:txBody>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dirty="0" smtClean="0"/>
              <a:t>Enterprise Architecture</a:t>
            </a:r>
            <a:endParaRPr lang="en-US" dirty="0"/>
          </a:p>
        </p:txBody>
      </p:sp>
    </p:spTree>
    <p:extLst>
      <p:ext uri="{BB962C8B-B14F-4D97-AF65-F5344CB8AC3E}">
        <p14:creationId xmlns:p14="http://schemas.microsoft.com/office/powerpoint/2010/main" val="8164224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91"/>
                                        </p:tgtEl>
                                      </p:cBhvr>
                                    </p:animEffect>
                                    <p:set>
                                      <p:cBhvr>
                                        <p:cTn id="10" dur="1" fill="hold">
                                          <p:stCondLst>
                                            <p:cond delay="499"/>
                                          </p:stCondLst>
                                        </p:cTn>
                                        <p:tgtEl>
                                          <p:spTgt spid="59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92"/>
                                        </p:tgtEl>
                                      </p:cBhvr>
                                    </p:animEffect>
                                    <p:set>
                                      <p:cBhvr>
                                        <p:cTn id="13" dur="1" fill="hold">
                                          <p:stCondLst>
                                            <p:cond delay="499"/>
                                          </p:stCondLst>
                                        </p:cTn>
                                        <p:tgtEl>
                                          <p:spTgt spid="59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95"/>
                                        </p:tgtEl>
                                      </p:cBhvr>
                                    </p:animEffect>
                                    <p:set>
                                      <p:cBhvr>
                                        <p:cTn id="16" dur="1" fill="hold">
                                          <p:stCondLst>
                                            <p:cond delay="499"/>
                                          </p:stCondLst>
                                        </p:cTn>
                                        <p:tgtEl>
                                          <p:spTgt spid="59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97"/>
                                        </p:tgtEl>
                                      </p:cBhvr>
                                    </p:animEffect>
                                    <p:set>
                                      <p:cBhvr>
                                        <p:cTn id="19" dur="1" fill="hold">
                                          <p:stCondLst>
                                            <p:cond delay="499"/>
                                          </p:stCondLst>
                                        </p:cTn>
                                        <p:tgtEl>
                                          <p:spTgt spid="59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98"/>
                                        </p:tgtEl>
                                      </p:cBhvr>
                                    </p:animEffect>
                                    <p:set>
                                      <p:cBhvr>
                                        <p:cTn id="22" dur="1" fill="hold">
                                          <p:stCondLst>
                                            <p:cond delay="499"/>
                                          </p:stCondLst>
                                        </p:cTn>
                                        <p:tgtEl>
                                          <p:spTgt spid="59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599"/>
                                        </p:tgtEl>
                                      </p:cBhvr>
                                    </p:animEffect>
                                    <p:set>
                                      <p:cBhvr>
                                        <p:cTn id="25" dur="1" fill="hold">
                                          <p:stCondLst>
                                            <p:cond delay="499"/>
                                          </p:stCondLst>
                                        </p:cTn>
                                        <p:tgtEl>
                                          <p:spTgt spid="59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00"/>
                                        </p:tgtEl>
                                      </p:cBhvr>
                                    </p:animEffect>
                                    <p:set>
                                      <p:cBhvr>
                                        <p:cTn id="28" dur="1" fill="hold">
                                          <p:stCondLst>
                                            <p:cond delay="499"/>
                                          </p:stCondLst>
                                        </p:cTn>
                                        <p:tgtEl>
                                          <p:spTgt spid="60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01"/>
                                        </p:tgtEl>
                                      </p:cBhvr>
                                    </p:animEffect>
                                    <p:set>
                                      <p:cBhvr>
                                        <p:cTn id="31" dur="1" fill="hold">
                                          <p:stCondLst>
                                            <p:cond delay="499"/>
                                          </p:stCondLst>
                                        </p:cTn>
                                        <p:tgtEl>
                                          <p:spTgt spid="60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04"/>
                                        </p:tgtEl>
                                      </p:cBhvr>
                                    </p:animEffect>
                                    <p:set>
                                      <p:cBhvr>
                                        <p:cTn id="34" dur="1" fill="hold">
                                          <p:stCondLst>
                                            <p:cond delay="499"/>
                                          </p:stCondLst>
                                        </p:cTn>
                                        <p:tgtEl>
                                          <p:spTgt spid="60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07"/>
                                        </p:tgtEl>
                                      </p:cBhvr>
                                    </p:animEffect>
                                    <p:set>
                                      <p:cBhvr>
                                        <p:cTn id="37" dur="1" fill="hold">
                                          <p:stCondLst>
                                            <p:cond delay="499"/>
                                          </p:stCondLst>
                                        </p:cTn>
                                        <p:tgtEl>
                                          <p:spTgt spid="60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10"/>
                                        </p:tgtEl>
                                      </p:cBhvr>
                                    </p:animEffect>
                                    <p:set>
                                      <p:cBhvr>
                                        <p:cTn id="40" dur="1" fill="hold">
                                          <p:stCondLst>
                                            <p:cond delay="499"/>
                                          </p:stCondLst>
                                        </p:cTn>
                                        <p:tgtEl>
                                          <p:spTgt spid="6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13"/>
                                        </p:tgtEl>
                                      </p:cBhvr>
                                    </p:animEffect>
                                    <p:set>
                                      <p:cBhvr>
                                        <p:cTn id="43" dur="1" fill="hold">
                                          <p:stCondLst>
                                            <p:cond delay="499"/>
                                          </p:stCondLst>
                                        </p:cTn>
                                        <p:tgtEl>
                                          <p:spTgt spid="61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616"/>
                                        </p:tgtEl>
                                      </p:cBhvr>
                                    </p:animEffect>
                                    <p:set>
                                      <p:cBhvr>
                                        <p:cTn id="46" dur="1" fill="hold">
                                          <p:stCondLst>
                                            <p:cond delay="499"/>
                                          </p:stCondLst>
                                        </p:cTn>
                                        <p:tgtEl>
                                          <p:spTgt spid="61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617"/>
                                        </p:tgtEl>
                                      </p:cBhvr>
                                    </p:animEffect>
                                    <p:set>
                                      <p:cBhvr>
                                        <p:cTn id="49" dur="1" fill="hold">
                                          <p:stCondLst>
                                            <p:cond delay="499"/>
                                          </p:stCondLst>
                                        </p:cTn>
                                        <p:tgtEl>
                                          <p:spTgt spid="61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618"/>
                                        </p:tgtEl>
                                      </p:cBhvr>
                                    </p:animEffect>
                                    <p:set>
                                      <p:cBhvr>
                                        <p:cTn id="52" dur="1" fill="hold">
                                          <p:stCondLst>
                                            <p:cond delay="499"/>
                                          </p:stCondLst>
                                        </p:cTn>
                                        <p:tgtEl>
                                          <p:spTgt spid="61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619"/>
                                        </p:tgtEl>
                                      </p:cBhvr>
                                    </p:animEffect>
                                    <p:set>
                                      <p:cBhvr>
                                        <p:cTn id="55" dur="1" fill="hold">
                                          <p:stCondLst>
                                            <p:cond delay="499"/>
                                          </p:stCondLst>
                                        </p:cTn>
                                        <p:tgtEl>
                                          <p:spTgt spid="619"/>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620"/>
                                        </p:tgtEl>
                                      </p:cBhvr>
                                    </p:animEffect>
                                    <p:set>
                                      <p:cBhvr>
                                        <p:cTn id="58" dur="1" fill="hold">
                                          <p:stCondLst>
                                            <p:cond delay="499"/>
                                          </p:stCondLst>
                                        </p:cTn>
                                        <p:tgtEl>
                                          <p:spTgt spid="620"/>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21"/>
                                        </p:tgtEl>
                                      </p:cBhvr>
                                    </p:animEffect>
                                    <p:set>
                                      <p:cBhvr>
                                        <p:cTn id="61" dur="1" fill="hold">
                                          <p:stCondLst>
                                            <p:cond delay="499"/>
                                          </p:stCondLst>
                                        </p:cTn>
                                        <p:tgtEl>
                                          <p:spTgt spid="62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22"/>
                                        </p:tgtEl>
                                      </p:cBhvr>
                                    </p:animEffect>
                                    <p:set>
                                      <p:cBhvr>
                                        <p:cTn id="64" dur="1" fill="hold">
                                          <p:stCondLst>
                                            <p:cond delay="499"/>
                                          </p:stCondLst>
                                        </p:cTn>
                                        <p:tgtEl>
                                          <p:spTgt spid="62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23"/>
                                        </p:tgtEl>
                                      </p:cBhvr>
                                    </p:animEffect>
                                    <p:set>
                                      <p:cBhvr>
                                        <p:cTn id="67" dur="1" fill="hold">
                                          <p:stCondLst>
                                            <p:cond delay="499"/>
                                          </p:stCondLst>
                                        </p:cTn>
                                        <p:tgtEl>
                                          <p:spTgt spid="62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624"/>
                                        </p:tgtEl>
                                      </p:cBhvr>
                                    </p:animEffect>
                                    <p:set>
                                      <p:cBhvr>
                                        <p:cTn id="70" dur="1" fill="hold">
                                          <p:stCondLst>
                                            <p:cond delay="499"/>
                                          </p:stCondLst>
                                        </p:cTn>
                                        <p:tgtEl>
                                          <p:spTgt spid="6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625"/>
                                        </p:tgtEl>
                                      </p:cBhvr>
                                    </p:animEffect>
                                    <p:set>
                                      <p:cBhvr>
                                        <p:cTn id="73" dur="1" fill="hold">
                                          <p:stCondLst>
                                            <p:cond delay="499"/>
                                          </p:stCondLst>
                                        </p:cTn>
                                        <p:tgtEl>
                                          <p:spTgt spid="62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626"/>
                                        </p:tgtEl>
                                      </p:cBhvr>
                                    </p:animEffect>
                                    <p:set>
                                      <p:cBhvr>
                                        <p:cTn id="76" dur="1" fill="hold">
                                          <p:stCondLst>
                                            <p:cond delay="499"/>
                                          </p:stCondLst>
                                        </p:cTn>
                                        <p:tgtEl>
                                          <p:spTgt spid="62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7"/>
                                        </p:tgtEl>
                                      </p:cBhvr>
                                    </p:animEffect>
                                    <p:set>
                                      <p:cBhvr>
                                        <p:cTn id="79" dur="1" fill="hold">
                                          <p:stCondLst>
                                            <p:cond delay="499"/>
                                          </p:stCondLst>
                                        </p:cTn>
                                        <p:tgtEl>
                                          <p:spTgt spid="62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628"/>
                                        </p:tgtEl>
                                      </p:cBhvr>
                                    </p:animEffect>
                                    <p:set>
                                      <p:cBhvr>
                                        <p:cTn id="82" dur="1" fill="hold">
                                          <p:stCondLst>
                                            <p:cond delay="499"/>
                                          </p:stCondLst>
                                        </p:cTn>
                                        <p:tgtEl>
                                          <p:spTgt spid="628"/>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629"/>
                                        </p:tgtEl>
                                      </p:cBhvr>
                                    </p:animEffect>
                                    <p:set>
                                      <p:cBhvr>
                                        <p:cTn id="85" dur="1" fill="hold">
                                          <p:stCondLst>
                                            <p:cond delay="499"/>
                                          </p:stCondLst>
                                        </p:cTn>
                                        <p:tgtEl>
                                          <p:spTgt spid="62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630"/>
                                        </p:tgtEl>
                                      </p:cBhvr>
                                    </p:animEffect>
                                    <p:set>
                                      <p:cBhvr>
                                        <p:cTn id="88" dur="1" fill="hold">
                                          <p:stCondLst>
                                            <p:cond delay="499"/>
                                          </p:stCondLst>
                                        </p:cTn>
                                        <p:tgtEl>
                                          <p:spTgt spid="63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631"/>
                                        </p:tgtEl>
                                      </p:cBhvr>
                                    </p:animEffect>
                                    <p:set>
                                      <p:cBhvr>
                                        <p:cTn id="91" dur="1" fill="hold">
                                          <p:stCondLst>
                                            <p:cond delay="499"/>
                                          </p:stCondLst>
                                        </p:cTn>
                                        <p:tgtEl>
                                          <p:spTgt spid="631"/>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632"/>
                                        </p:tgtEl>
                                      </p:cBhvr>
                                    </p:animEffect>
                                    <p:set>
                                      <p:cBhvr>
                                        <p:cTn id="94" dur="1" fill="hold">
                                          <p:stCondLst>
                                            <p:cond delay="499"/>
                                          </p:stCondLst>
                                        </p:cTn>
                                        <p:tgtEl>
                                          <p:spTgt spid="63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633"/>
                                        </p:tgtEl>
                                      </p:cBhvr>
                                    </p:animEffect>
                                    <p:set>
                                      <p:cBhvr>
                                        <p:cTn id="97" dur="1" fill="hold">
                                          <p:stCondLst>
                                            <p:cond delay="499"/>
                                          </p:stCondLst>
                                        </p:cTn>
                                        <p:tgtEl>
                                          <p:spTgt spid="633"/>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634"/>
                                        </p:tgtEl>
                                      </p:cBhvr>
                                    </p:animEffect>
                                    <p:set>
                                      <p:cBhvr>
                                        <p:cTn id="100" dur="1" fill="hold">
                                          <p:stCondLst>
                                            <p:cond delay="499"/>
                                          </p:stCondLst>
                                        </p:cTn>
                                        <p:tgtEl>
                                          <p:spTgt spid="634"/>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635"/>
                                        </p:tgtEl>
                                      </p:cBhvr>
                                    </p:animEffect>
                                    <p:set>
                                      <p:cBhvr>
                                        <p:cTn id="103" dur="1" fill="hold">
                                          <p:stCondLst>
                                            <p:cond delay="499"/>
                                          </p:stCondLst>
                                        </p:cTn>
                                        <p:tgtEl>
                                          <p:spTgt spid="635"/>
                                        </p:tgtEl>
                                        <p:attrNameLst>
                                          <p:attrName>style.visibility</p:attrName>
                                        </p:attrNameLst>
                                      </p:cBhvr>
                                      <p:to>
                                        <p:strVal val="hidden"/>
                                      </p:to>
                                    </p:set>
                                  </p:childTnLst>
                                </p:cTn>
                              </p:par>
                              <p:par>
                                <p:cTn id="104" presetID="10" presetClass="exit" presetSubtype="0" fill="hold" grpId="0" nodeType="withEffect">
                                  <p:stCondLst>
                                    <p:cond delay="0"/>
                                  </p:stCondLst>
                                  <p:childTnLst>
                                    <p:animEffect transition="out" filter="fade">
                                      <p:cBhvr>
                                        <p:cTn id="105" dur="500"/>
                                        <p:tgtEl>
                                          <p:spTgt spid="636"/>
                                        </p:tgtEl>
                                      </p:cBhvr>
                                    </p:animEffect>
                                    <p:set>
                                      <p:cBhvr>
                                        <p:cTn id="106" dur="1" fill="hold">
                                          <p:stCondLst>
                                            <p:cond delay="499"/>
                                          </p:stCondLst>
                                        </p:cTn>
                                        <p:tgtEl>
                                          <p:spTgt spid="636"/>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500"/>
                                        <p:tgtEl>
                                          <p:spTgt spid="637"/>
                                        </p:tgtEl>
                                      </p:cBhvr>
                                    </p:animEffect>
                                    <p:set>
                                      <p:cBhvr>
                                        <p:cTn id="109" dur="1" fill="hold">
                                          <p:stCondLst>
                                            <p:cond delay="499"/>
                                          </p:stCondLst>
                                        </p:cTn>
                                        <p:tgtEl>
                                          <p:spTgt spid="637"/>
                                        </p:tgtEl>
                                        <p:attrNameLst>
                                          <p:attrName>style.visibility</p:attrName>
                                        </p:attrNameLst>
                                      </p:cBhvr>
                                      <p:to>
                                        <p:strVal val="hidden"/>
                                      </p:to>
                                    </p:set>
                                  </p:childTnLst>
                                </p:cTn>
                              </p:par>
                              <p:par>
                                <p:cTn id="110" presetID="10" presetClass="exit" presetSubtype="0" fill="hold" grpId="0" nodeType="withEffect">
                                  <p:stCondLst>
                                    <p:cond delay="0"/>
                                  </p:stCondLst>
                                  <p:childTnLst>
                                    <p:animEffect transition="out" filter="fade">
                                      <p:cBhvr>
                                        <p:cTn id="111" dur="500"/>
                                        <p:tgtEl>
                                          <p:spTgt spid="638"/>
                                        </p:tgtEl>
                                      </p:cBhvr>
                                    </p:animEffect>
                                    <p:set>
                                      <p:cBhvr>
                                        <p:cTn id="112" dur="1" fill="hold">
                                          <p:stCondLst>
                                            <p:cond delay="499"/>
                                          </p:stCondLst>
                                        </p:cTn>
                                        <p:tgtEl>
                                          <p:spTgt spid="638"/>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639"/>
                                        </p:tgtEl>
                                      </p:cBhvr>
                                    </p:animEffect>
                                    <p:set>
                                      <p:cBhvr>
                                        <p:cTn id="115" dur="1" fill="hold">
                                          <p:stCondLst>
                                            <p:cond delay="499"/>
                                          </p:stCondLst>
                                        </p:cTn>
                                        <p:tgtEl>
                                          <p:spTgt spid="639"/>
                                        </p:tgtEl>
                                        <p:attrNameLst>
                                          <p:attrName>style.visibility</p:attrName>
                                        </p:attrNameLst>
                                      </p:cBhvr>
                                      <p:to>
                                        <p:strVal val="hidden"/>
                                      </p:to>
                                    </p:set>
                                  </p:childTnLst>
                                </p:cTn>
                              </p:par>
                              <p:par>
                                <p:cTn id="116" presetID="10" presetClass="exit" presetSubtype="0" fill="hold" grpId="0" nodeType="withEffect">
                                  <p:stCondLst>
                                    <p:cond delay="0"/>
                                  </p:stCondLst>
                                  <p:childTnLst>
                                    <p:animEffect transition="out" filter="fade">
                                      <p:cBhvr>
                                        <p:cTn id="117" dur="500"/>
                                        <p:tgtEl>
                                          <p:spTgt spid="640"/>
                                        </p:tgtEl>
                                      </p:cBhvr>
                                    </p:animEffect>
                                    <p:set>
                                      <p:cBhvr>
                                        <p:cTn id="118" dur="1" fill="hold">
                                          <p:stCondLst>
                                            <p:cond delay="499"/>
                                          </p:stCondLst>
                                        </p:cTn>
                                        <p:tgtEl>
                                          <p:spTgt spid="640"/>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692"/>
                                        </p:tgtEl>
                                        <p:attrNameLst>
                                          <p:attrName>style.visibility</p:attrName>
                                        </p:attrNameLst>
                                      </p:cBhvr>
                                      <p:to>
                                        <p:strVal val="visible"/>
                                      </p:to>
                                    </p:set>
                                    <p:animEffect transition="in" filter="fade">
                                      <p:cBhvr>
                                        <p:cTn id="123" dur="500"/>
                                        <p:tgtEl>
                                          <p:spTgt spid="692"/>
                                        </p:tgtEl>
                                      </p:cBhvr>
                                    </p:animEffect>
                                  </p:childTnLst>
                                </p:cTn>
                              </p:par>
                              <p:par>
                                <p:cTn id="124" presetID="10" presetClass="entr" presetSubtype="0" fill="hold" nodeType="withEffect">
                                  <p:stCondLst>
                                    <p:cond delay="0"/>
                                  </p:stCondLst>
                                  <p:childTnLst>
                                    <p:set>
                                      <p:cBhvr>
                                        <p:cTn id="125" dur="1" fill="hold">
                                          <p:stCondLst>
                                            <p:cond delay="0"/>
                                          </p:stCondLst>
                                        </p:cTn>
                                        <p:tgtEl>
                                          <p:spTgt spid="693"/>
                                        </p:tgtEl>
                                        <p:attrNameLst>
                                          <p:attrName>style.visibility</p:attrName>
                                        </p:attrNameLst>
                                      </p:cBhvr>
                                      <p:to>
                                        <p:strVal val="visible"/>
                                      </p:to>
                                    </p:set>
                                    <p:animEffect transition="in" filter="fade">
                                      <p:cBhvr>
                                        <p:cTn id="126" dur="500"/>
                                        <p:tgtEl>
                                          <p:spTgt spid="693"/>
                                        </p:tgtEl>
                                      </p:cBhvr>
                                    </p:animEffect>
                                  </p:childTnLst>
                                </p:cTn>
                              </p:par>
                              <p:par>
                                <p:cTn id="127" presetID="10" presetClass="entr" presetSubtype="0" fill="hold" nodeType="withEffect">
                                  <p:stCondLst>
                                    <p:cond delay="0"/>
                                  </p:stCondLst>
                                  <p:childTnLst>
                                    <p:set>
                                      <p:cBhvr>
                                        <p:cTn id="128" dur="1" fill="hold">
                                          <p:stCondLst>
                                            <p:cond delay="0"/>
                                          </p:stCondLst>
                                        </p:cTn>
                                        <p:tgtEl>
                                          <p:spTgt spid="694"/>
                                        </p:tgtEl>
                                        <p:attrNameLst>
                                          <p:attrName>style.visibility</p:attrName>
                                        </p:attrNameLst>
                                      </p:cBhvr>
                                      <p:to>
                                        <p:strVal val="visible"/>
                                      </p:to>
                                    </p:set>
                                    <p:animEffect transition="in" filter="fade">
                                      <p:cBhvr>
                                        <p:cTn id="129" dur="500"/>
                                        <p:tgtEl>
                                          <p:spTgt spid="694"/>
                                        </p:tgtEl>
                                      </p:cBhvr>
                                    </p:animEffect>
                                  </p:childTnLst>
                                </p:cTn>
                              </p:par>
                              <p:par>
                                <p:cTn id="130" presetID="10" presetClass="entr" presetSubtype="0" fill="hold" nodeType="withEffect">
                                  <p:stCondLst>
                                    <p:cond delay="0"/>
                                  </p:stCondLst>
                                  <p:childTnLst>
                                    <p:set>
                                      <p:cBhvr>
                                        <p:cTn id="131" dur="1" fill="hold">
                                          <p:stCondLst>
                                            <p:cond delay="0"/>
                                          </p:stCondLst>
                                        </p:cTn>
                                        <p:tgtEl>
                                          <p:spTgt spid="697"/>
                                        </p:tgtEl>
                                        <p:attrNameLst>
                                          <p:attrName>style.visibility</p:attrName>
                                        </p:attrNameLst>
                                      </p:cBhvr>
                                      <p:to>
                                        <p:strVal val="visible"/>
                                      </p:to>
                                    </p:set>
                                    <p:animEffect transition="in" filter="fade">
                                      <p:cBhvr>
                                        <p:cTn id="132" dur="500"/>
                                        <p:tgtEl>
                                          <p:spTgt spid="697"/>
                                        </p:tgtEl>
                                      </p:cBhvr>
                                    </p:animEffect>
                                  </p:childTnLst>
                                </p:cTn>
                              </p:par>
                              <p:par>
                                <p:cTn id="133" presetID="10" presetClass="entr" presetSubtype="0" fill="hold" nodeType="withEffect">
                                  <p:stCondLst>
                                    <p:cond delay="0"/>
                                  </p:stCondLst>
                                  <p:childTnLst>
                                    <p:set>
                                      <p:cBhvr>
                                        <p:cTn id="134" dur="1" fill="hold">
                                          <p:stCondLst>
                                            <p:cond delay="0"/>
                                          </p:stCondLst>
                                        </p:cTn>
                                        <p:tgtEl>
                                          <p:spTgt spid="698"/>
                                        </p:tgtEl>
                                        <p:attrNameLst>
                                          <p:attrName>style.visibility</p:attrName>
                                        </p:attrNameLst>
                                      </p:cBhvr>
                                      <p:to>
                                        <p:strVal val="visible"/>
                                      </p:to>
                                    </p:set>
                                    <p:animEffect transition="in" filter="fade">
                                      <p:cBhvr>
                                        <p:cTn id="135" dur="500"/>
                                        <p:tgtEl>
                                          <p:spTgt spid="698"/>
                                        </p:tgtEl>
                                      </p:cBhvr>
                                    </p:animEffect>
                                  </p:childTnLst>
                                </p:cTn>
                              </p:par>
                              <p:par>
                                <p:cTn id="136" presetID="10" presetClass="entr" presetSubtype="0" fill="hold" nodeType="withEffect">
                                  <p:stCondLst>
                                    <p:cond delay="0"/>
                                  </p:stCondLst>
                                  <p:childTnLst>
                                    <p:set>
                                      <p:cBhvr>
                                        <p:cTn id="137" dur="1" fill="hold">
                                          <p:stCondLst>
                                            <p:cond delay="0"/>
                                          </p:stCondLst>
                                        </p:cTn>
                                        <p:tgtEl>
                                          <p:spTgt spid="699"/>
                                        </p:tgtEl>
                                        <p:attrNameLst>
                                          <p:attrName>style.visibility</p:attrName>
                                        </p:attrNameLst>
                                      </p:cBhvr>
                                      <p:to>
                                        <p:strVal val="visible"/>
                                      </p:to>
                                    </p:set>
                                    <p:animEffect transition="in" filter="fade">
                                      <p:cBhvr>
                                        <p:cTn id="138" dur="500"/>
                                        <p:tgtEl>
                                          <p:spTgt spid="699"/>
                                        </p:tgtEl>
                                      </p:cBhvr>
                                    </p:animEffect>
                                  </p:childTnLst>
                                </p:cTn>
                              </p:par>
                              <p:par>
                                <p:cTn id="139" presetID="10" presetClass="entr" presetSubtype="0" fill="hold" nodeType="withEffect">
                                  <p:stCondLst>
                                    <p:cond delay="0"/>
                                  </p:stCondLst>
                                  <p:childTnLst>
                                    <p:set>
                                      <p:cBhvr>
                                        <p:cTn id="140" dur="1" fill="hold">
                                          <p:stCondLst>
                                            <p:cond delay="0"/>
                                          </p:stCondLst>
                                        </p:cTn>
                                        <p:tgtEl>
                                          <p:spTgt spid="700"/>
                                        </p:tgtEl>
                                        <p:attrNameLst>
                                          <p:attrName>style.visibility</p:attrName>
                                        </p:attrNameLst>
                                      </p:cBhvr>
                                      <p:to>
                                        <p:strVal val="visible"/>
                                      </p:to>
                                    </p:set>
                                    <p:animEffect transition="in" filter="fade">
                                      <p:cBhvr>
                                        <p:cTn id="141" dur="500"/>
                                        <p:tgtEl>
                                          <p:spTgt spid="700"/>
                                        </p:tgtEl>
                                      </p:cBhvr>
                                    </p:animEffect>
                                  </p:childTnLst>
                                </p:cTn>
                              </p:par>
                              <p:par>
                                <p:cTn id="142" presetID="10" presetClass="entr" presetSubtype="0" fill="hold" nodeType="withEffect">
                                  <p:stCondLst>
                                    <p:cond delay="0"/>
                                  </p:stCondLst>
                                  <p:childTnLst>
                                    <p:set>
                                      <p:cBhvr>
                                        <p:cTn id="143" dur="1" fill="hold">
                                          <p:stCondLst>
                                            <p:cond delay="0"/>
                                          </p:stCondLst>
                                        </p:cTn>
                                        <p:tgtEl>
                                          <p:spTgt spid="701"/>
                                        </p:tgtEl>
                                        <p:attrNameLst>
                                          <p:attrName>style.visibility</p:attrName>
                                        </p:attrNameLst>
                                      </p:cBhvr>
                                      <p:to>
                                        <p:strVal val="visible"/>
                                      </p:to>
                                    </p:set>
                                    <p:animEffect transition="in" filter="fade">
                                      <p:cBhvr>
                                        <p:cTn id="144" dur="500"/>
                                        <p:tgtEl>
                                          <p:spTgt spid="701"/>
                                        </p:tgtEl>
                                      </p:cBhvr>
                                    </p:animEffect>
                                  </p:childTnLst>
                                </p:cTn>
                              </p:par>
                              <p:par>
                                <p:cTn id="145" presetID="10" presetClass="entr" presetSubtype="0" fill="hold" nodeType="withEffect">
                                  <p:stCondLst>
                                    <p:cond delay="0"/>
                                  </p:stCondLst>
                                  <p:childTnLst>
                                    <p:set>
                                      <p:cBhvr>
                                        <p:cTn id="146" dur="1" fill="hold">
                                          <p:stCondLst>
                                            <p:cond delay="0"/>
                                          </p:stCondLst>
                                        </p:cTn>
                                        <p:tgtEl>
                                          <p:spTgt spid="702"/>
                                        </p:tgtEl>
                                        <p:attrNameLst>
                                          <p:attrName>style.visibility</p:attrName>
                                        </p:attrNameLst>
                                      </p:cBhvr>
                                      <p:to>
                                        <p:strVal val="visible"/>
                                      </p:to>
                                    </p:set>
                                    <p:animEffect transition="in" filter="fade">
                                      <p:cBhvr>
                                        <p:cTn id="147" dur="500"/>
                                        <p:tgtEl>
                                          <p:spTgt spid="702"/>
                                        </p:tgtEl>
                                      </p:cBhvr>
                                    </p:animEffect>
                                  </p:childTnLst>
                                </p:cTn>
                              </p:par>
                              <p:par>
                                <p:cTn id="148" presetID="10" presetClass="entr" presetSubtype="0" fill="hold" nodeType="withEffect">
                                  <p:stCondLst>
                                    <p:cond delay="0"/>
                                  </p:stCondLst>
                                  <p:childTnLst>
                                    <p:set>
                                      <p:cBhvr>
                                        <p:cTn id="149" dur="1" fill="hold">
                                          <p:stCondLst>
                                            <p:cond delay="0"/>
                                          </p:stCondLst>
                                        </p:cTn>
                                        <p:tgtEl>
                                          <p:spTgt spid="705"/>
                                        </p:tgtEl>
                                        <p:attrNameLst>
                                          <p:attrName>style.visibility</p:attrName>
                                        </p:attrNameLst>
                                      </p:cBhvr>
                                      <p:to>
                                        <p:strVal val="visible"/>
                                      </p:to>
                                    </p:set>
                                    <p:animEffect transition="in" filter="fade">
                                      <p:cBhvr>
                                        <p:cTn id="150" dur="500"/>
                                        <p:tgtEl>
                                          <p:spTgt spid="705"/>
                                        </p:tgtEl>
                                      </p:cBhvr>
                                    </p:animEffect>
                                  </p:childTnLst>
                                </p:cTn>
                              </p:par>
                              <p:par>
                                <p:cTn id="151" presetID="10" presetClass="entr" presetSubtype="0" fill="hold" nodeType="withEffect">
                                  <p:stCondLst>
                                    <p:cond delay="0"/>
                                  </p:stCondLst>
                                  <p:childTnLst>
                                    <p:set>
                                      <p:cBhvr>
                                        <p:cTn id="152" dur="1" fill="hold">
                                          <p:stCondLst>
                                            <p:cond delay="0"/>
                                          </p:stCondLst>
                                        </p:cTn>
                                        <p:tgtEl>
                                          <p:spTgt spid="708"/>
                                        </p:tgtEl>
                                        <p:attrNameLst>
                                          <p:attrName>style.visibility</p:attrName>
                                        </p:attrNameLst>
                                      </p:cBhvr>
                                      <p:to>
                                        <p:strVal val="visible"/>
                                      </p:to>
                                    </p:set>
                                    <p:animEffect transition="in" filter="fade">
                                      <p:cBhvr>
                                        <p:cTn id="153" dur="500"/>
                                        <p:tgtEl>
                                          <p:spTgt spid="708"/>
                                        </p:tgtEl>
                                      </p:cBhvr>
                                    </p:animEffect>
                                  </p:childTnLst>
                                </p:cTn>
                              </p:par>
                              <p:par>
                                <p:cTn id="154" presetID="10" presetClass="entr" presetSubtype="0" fill="hold" nodeType="withEffect">
                                  <p:stCondLst>
                                    <p:cond delay="0"/>
                                  </p:stCondLst>
                                  <p:childTnLst>
                                    <p:set>
                                      <p:cBhvr>
                                        <p:cTn id="155" dur="1" fill="hold">
                                          <p:stCondLst>
                                            <p:cond delay="0"/>
                                          </p:stCondLst>
                                        </p:cTn>
                                        <p:tgtEl>
                                          <p:spTgt spid="711"/>
                                        </p:tgtEl>
                                        <p:attrNameLst>
                                          <p:attrName>style.visibility</p:attrName>
                                        </p:attrNameLst>
                                      </p:cBhvr>
                                      <p:to>
                                        <p:strVal val="visible"/>
                                      </p:to>
                                    </p:set>
                                    <p:animEffect transition="in" filter="fade">
                                      <p:cBhvr>
                                        <p:cTn id="156" dur="500"/>
                                        <p:tgtEl>
                                          <p:spTgt spid="711"/>
                                        </p:tgtEl>
                                      </p:cBhvr>
                                    </p:animEffect>
                                  </p:childTnLst>
                                </p:cTn>
                              </p:par>
                              <p:par>
                                <p:cTn id="157" presetID="10" presetClass="entr" presetSubtype="0" fill="hold" nodeType="withEffect">
                                  <p:stCondLst>
                                    <p:cond delay="0"/>
                                  </p:stCondLst>
                                  <p:childTnLst>
                                    <p:set>
                                      <p:cBhvr>
                                        <p:cTn id="158" dur="1" fill="hold">
                                          <p:stCondLst>
                                            <p:cond delay="0"/>
                                          </p:stCondLst>
                                        </p:cTn>
                                        <p:tgtEl>
                                          <p:spTgt spid="714"/>
                                        </p:tgtEl>
                                        <p:attrNameLst>
                                          <p:attrName>style.visibility</p:attrName>
                                        </p:attrNameLst>
                                      </p:cBhvr>
                                      <p:to>
                                        <p:strVal val="visible"/>
                                      </p:to>
                                    </p:set>
                                    <p:animEffect transition="in" filter="fade">
                                      <p:cBhvr>
                                        <p:cTn id="159" dur="500"/>
                                        <p:tgtEl>
                                          <p:spTgt spid="71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17"/>
                                        </p:tgtEl>
                                        <p:attrNameLst>
                                          <p:attrName>style.visibility</p:attrName>
                                        </p:attrNameLst>
                                      </p:cBhvr>
                                      <p:to>
                                        <p:strVal val="visible"/>
                                      </p:to>
                                    </p:set>
                                    <p:animEffect transition="in" filter="fade">
                                      <p:cBhvr>
                                        <p:cTn id="162" dur="500"/>
                                        <p:tgtEl>
                                          <p:spTgt spid="71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8"/>
                                        </p:tgtEl>
                                        <p:attrNameLst>
                                          <p:attrName>style.visibility</p:attrName>
                                        </p:attrNameLst>
                                      </p:cBhvr>
                                      <p:to>
                                        <p:strVal val="visible"/>
                                      </p:to>
                                    </p:set>
                                    <p:animEffect transition="in" filter="fade">
                                      <p:cBhvr>
                                        <p:cTn id="165" dur="500"/>
                                        <p:tgtEl>
                                          <p:spTgt spid="71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19"/>
                                        </p:tgtEl>
                                        <p:attrNameLst>
                                          <p:attrName>style.visibility</p:attrName>
                                        </p:attrNameLst>
                                      </p:cBhvr>
                                      <p:to>
                                        <p:strVal val="visible"/>
                                      </p:to>
                                    </p:set>
                                    <p:animEffect transition="in" filter="fade">
                                      <p:cBhvr>
                                        <p:cTn id="168" dur="500"/>
                                        <p:tgtEl>
                                          <p:spTgt spid="719"/>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720"/>
                                        </p:tgtEl>
                                        <p:attrNameLst>
                                          <p:attrName>style.visibility</p:attrName>
                                        </p:attrNameLst>
                                      </p:cBhvr>
                                      <p:to>
                                        <p:strVal val="visible"/>
                                      </p:to>
                                    </p:set>
                                    <p:animEffect transition="in" filter="fade">
                                      <p:cBhvr>
                                        <p:cTn id="171" dur="500"/>
                                        <p:tgtEl>
                                          <p:spTgt spid="720"/>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21"/>
                                        </p:tgtEl>
                                        <p:attrNameLst>
                                          <p:attrName>style.visibility</p:attrName>
                                        </p:attrNameLst>
                                      </p:cBhvr>
                                      <p:to>
                                        <p:strVal val="visible"/>
                                      </p:to>
                                    </p:set>
                                    <p:animEffect transition="in" filter="fade">
                                      <p:cBhvr>
                                        <p:cTn id="174" dur="500"/>
                                        <p:tgtEl>
                                          <p:spTgt spid="721"/>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2"/>
                                        </p:tgtEl>
                                        <p:attrNameLst>
                                          <p:attrName>style.visibility</p:attrName>
                                        </p:attrNameLst>
                                      </p:cBhvr>
                                      <p:to>
                                        <p:strVal val="visible"/>
                                      </p:to>
                                    </p:set>
                                    <p:animEffect transition="in" filter="fade">
                                      <p:cBhvr>
                                        <p:cTn id="177" dur="500"/>
                                        <p:tgtEl>
                                          <p:spTgt spid="722"/>
                                        </p:tgtEl>
                                      </p:cBhvr>
                                    </p:animEffect>
                                  </p:childTnLst>
                                </p:cTn>
                              </p:par>
                              <p:par>
                                <p:cTn id="178" presetID="10" presetClass="entr" presetSubtype="0" fill="hold" nodeType="withEffect">
                                  <p:stCondLst>
                                    <p:cond delay="0"/>
                                  </p:stCondLst>
                                  <p:childTnLst>
                                    <p:set>
                                      <p:cBhvr>
                                        <p:cTn id="179" dur="1" fill="hold">
                                          <p:stCondLst>
                                            <p:cond delay="0"/>
                                          </p:stCondLst>
                                        </p:cTn>
                                        <p:tgtEl>
                                          <p:spTgt spid="723"/>
                                        </p:tgtEl>
                                        <p:attrNameLst>
                                          <p:attrName>style.visibility</p:attrName>
                                        </p:attrNameLst>
                                      </p:cBhvr>
                                      <p:to>
                                        <p:strVal val="visible"/>
                                      </p:to>
                                    </p:set>
                                    <p:animEffect transition="in" filter="fade">
                                      <p:cBhvr>
                                        <p:cTn id="180" dur="500"/>
                                        <p:tgtEl>
                                          <p:spTgt spid="723"/>
                                        </p:tgtEl>
                                      </p:cBhvr>
                                    </p:animEffect>
                                  </p:childTnLst>
                                </p:cTn>
                              </p:par>
                              <p:par>
                                <p:cTn id="181" presetID="10" presetClass="entr" presetSubtype="0" fill="hold" nodeType="withEffect">
                                  <p:stCondLst>
                                    <p:cond delay="0"/>
                                  </p:stCondLst>
                                  <p:childTnLst>
                                    <p:set>
                                      <p:cBhvr>
                                        <p:cTn id="182" dur="1" fill="hold">
                                          <p:stCondLst>
                                            <p:cond delay="0"/>
                                          </p:stCondLst>
                                        </p:cTn>
                                        <p:tgtEl>
                                          <p:spTgt spid="726"/>
                                        </p:tgtEl>
                                        <p:attrNameLst>
                                          <p:attrName>style.visibility</p:attrName>
                                        </p:attrNameLst>
                                      </p:cBhvr>
                                      <p:to>
                                        <p:strVal val="visible"/>
                                      </p:to>
                                    </p:set>
                                    <p:animEffect transition="in" filter="fade">
                                      <p:cBhvr>
                                        <p:cTn id="183" dur="500"/>
                                        <p:tgtEl>
                                          <p:spTgt spid="726"/>
                                        </p:tgtEl>
                                      </p:cBhvr>
                                    </p:animEffect>
                                  </p:childTnLst>
                                </p:cTn>
                              </p:par>
                              <p:par>
                                <p:cTn id="184" presetID="10" presetClass="entr" presetSubtype="0" fill="hold" nodeType="withEffect">
                                  <p:stCondLst>
                                    <p:cond delay="0"/>
                                  </p:stCondLst>
                                  <p:childTnLst>
                                    <p:set>
                                      <p:cBhvr>
                                        <p:cTn id="185" dur="1" fill="hold">
                                          <p:stCondLst>
                                            <p:cond delay="0"/>
                                          </p:stCondLst>
                                        </p:cTn>
                                        <p:tgtEl>
                                          <p:spTgt spid="729"/>
                                        </p:tgtEl>
                                        <p:attrNameLst>
                                          <p:attrName>style.visibility</p:attrName>
                                        </p:attrNameLst>
                                      </p:cBhvr>
                                      <p:to>
                                        <p:strVal val="visible"/>
                                      </p:to>
                                    </p:set>
                                    <p:animEffect transition="in" filter="fade">
                                      <p:cBhvr>
                                        <p:cTn id="186" dur="500"/>
                                        <p:tgtEl>
                                          <p:spTgt spid="729"/>
                                        </p:tgtEl>
                                      </p:cBhvr>
                                    </p:animEffect>
                                  </p:childTnLst>
                                </p:cTn>
                              </p:par>
                              <p:par>
                                <p:cTn id="187" presetID="10" presetClass="entr" presetSubtype="0" fill="hold" nodeType="withEffect">
                                  <p:stCondLst>
                                    <p:cond delay="0"/>
                                  </p:stCondLst>
                                  <p:childTnLst>
                                    <p:set>
                                      <p:cBhvr>
                                        <p:cTn id="188" dur="1" fill="hold">
                                          <p:stCondLst>
                                            <p:cond delay="0"/>
                                          </p:stCondLst>
                                        </p:cTn>
                                        <p:tgtEl>
                                          <p:spTgt spid="732"/>
                                        </p:tgtEl>
                                        <p:attrNameLst>
                                          <p:attrName>style.visibility</p:attrName>
                                        </p:attrNameLst>
                                      </p:cBhvr>
                                      <p:to>
                                        <p:strVal val="visible"/>
                                      </p:to>
                                    </p:set>
                                    <p:animEffect transition="in" filter="fade">
                                      <p:cBhvr>
                                        <p:cTn id="189" dur="500"/>
                                        <p:tgtEl>
                                          <p:spTgt spid="732"/>
                                        </p:tgtEl>
                                      </p:cBhvr>
                                    </p:animEffect>
                                  </p:childTnLst>
                                </p:cTn>
                              </p:par>
                              <p:par>
                                <p:cTn id="190" presetID="10" presetClass="entr" presetSubtype="0" fill="hold" nodeType="withEffect">
                                  <p:stCondLst>
                                    <p:cond delay="0"/>
                                  </p:stCondLst>
                                  <p:childTnLst>
                                    <p:set>
                                      <p:cBhvr>
                                        <p:cTn id="191" dur="1" fill="hold">
                                          <p:stCondLst>
                                            <p:cond delay="0"/>
                                          </p:stCondLst>
                                        </p:cTn>
                                        <p:tgtEl>
                                          <p:spTgt spid="735"/>
                                        </p:tgtEl>
                                        <p:attrNameLst>
                                          <p:attrName>style.visibility</p:attrName>
                                        </p:attrNameLst>
                                      </p:cBhvr>
                                      <p:to>
                                        <p:strVal val="visible"/>
                                      </p:to>
                                    </p:set>
                                    <p:animEffect transition="in" filter="fade">
                                      <p:cBhvr>
                                        <p:cTn id="192" dur="500"/>
                                        <p:tgtEl>
                                          <p:spTgt spid="735"/>
                                        </p:tgtEl>
                                      </p:cBhvr>
                                    </p:animEffect>
                                  </p:childTnLst>
                                </p:cTn>
                              </p:par>
                              <p:par>
                                <p:cTn id="193" presetID="10" presetClass="entr" presetSubtype="0" fill="hold" nodeType="withEffect">
                                  <p:stCondLst>
                                    <p:cond delay="0"/>
                                  </p:stCondLst>
                                  <p:childTnLst>
                                    <p:set>
                                      <p:cBhvr>
                                        <p:cTn id="194" dur="1" fill="hold">
                                          <p:stCondLst>
                                            <p:cond delay="0"/>
                                          </p:stCondLst>
                                        </p:cTn>
                                        <p:tgtEl>
                                          <p:spTgt spid="738"/>
                                        </p:tgtEl>
                                        <p:attrNameLst>
                                          <p:attrName>style.visibility</p:attrName>
                                        </p:attrNameLst>
                                      </p:cBhvr>
                                      <p:to>
                                        <p:strVal val="visible"/>
                                      </p:to>
                                    </p:set>
                                    <p:animEffect transition="in" filter="fade">
                                      <p:cBhvr>
                                        <p:cTn id="195" dur="500"/>
                                        <p:tgtEl>
                                          <p:spTgt spid="73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741"/>
                                        </p:tgtEl>
                                        <p:attrNameLst>
                                          <p:attrName>style.visibility</p:attrName>
                                        </p:attrNameLst>
                                      </p:cBhvr>
                                      <p:to>
                                        <p:strVal val="visible"/>
                                      </p:to>
                                    </p:set>
                                    <p:animEffect transition="in" filter="fade">
                                      <p:cBhvr>
                                        <p:cTn id="198" dur="500"/>
                                        <p:tgtEl>
                                          <p:spTgt spid="741"/>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animEffect transition="in" filter="fade">
                                      <p:cBhvr>
                                        <p:cTn id="20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10" grpId="0"/>
      <p:bldP spid="616" grpId="0"/>
      <p:bldP spid="617" grpId="0"/>
      <p:bldP spid="634" grpId="0" animBg="1"/>
      <p:bldP spid="635" grpId="0" animBg="1"/>
      <p:bldP spid="636" grpId="0" animBg="1"/>
      <p:bldP spid="637" grpId="0"/>
      <p:bldP spid="638" grpId="0"/>
      <p:bldP spid="639" grpId="0"/>
      <p:bldP spid="640" grpId="0"/>
      <p:bldP spid="692" grpId="0" animBg="1"/>
      <p:bldP spid="717" grpId="0"/>
      <p:bldP spid="718" grpId="0"/>
      <p:bldP spid="719" grpId="0"/>
      <p:bldP spid="720" grpId="0"/>
      <p:bldP spid="721" grpId="0"/>
      <p:bldP spid="722" grpId="0"/>
      <p:bldP spid="7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908" name="Group 36"/>
          <p:cNvGraphicFramePr>
            <a:graphicFrameLocks noGrp="1"/>
          </p:cNvGraphicFramePr>
          <p:nvPr>
            <p:extLst>
              <p:ext uri="{D42A27DB-BD31-4B8C-83A1-F6EECF244321}">
                <p14:modId xmlns:p14="http://schemas.microsoft.com/office/powerpoint/2010/main" val="1457181634"/>
              </p:ext>
            </p:extLst>
          </p:nvPr>
        </p:nvGraphicFramePr>
        <p:xfrm>
          <a:off x="200025" y="1897063"/>
          <a:ext cx="8751888" cy="3016568"/>
        </p:xfrm>
        <a:graphic>
          <a:graphicData uri="http://schemas.openxmlformats.org/drawingml/2006/table">
            <a:tbl>
              <a:tblPr/>
              <a:tblGrid>
                <a:gridCol w="2181225"/>
                <a:gridCol w="2119313"/>
                <a:gridCol w="2227262"/>
                <a:gridCol w="2224088"/>
              </a:tblGrid>
              <a:tr h="1309688">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smtClean="0">
                        <a:ln>
                          <a:noFill/>
                        </a:ln>
                        <a:solidFill>
                          <a:srgbClr val="FFFFFF"/>
                        </a:solidFill>
                        <a:effectLst/>
                        <a:latin typeface="Arial" pitchFamily="34"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smtClean="0">
                        <a:ln>
                          <a:noFill/>
                        </a:ln>
                        <a:solidFill>
                          <a:srgbClr val="FFFFFF"/>
                        </a:solidFill>
                        <a:effectLst/>
                        <a:latin typeface="Arial" pitchFamily="34"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smtClean="0">
                        <a:ln>
                          <a:noFill/>
                        </a:ln>
                        <a:solidFill>
                          <a:srgbClr val="FFFFFF"/>
                        </a:solidFill>
                        <a:effectLst/>
                        <a:latin typeface="Arial" pitchFamily="34"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600" b="0" i="0" u="none" strike="noStrike" cap="none" normalizeH="0" baseline="0" smtClean="0">
                        <a:ln>
                          <a:noFill/>
                        </a:ln>
                        <a:solidFill>
                          <a:srgbClr val="FFFFFF"/>
                        </a:solidFill>
                        <a:effectLst/>
                        <a:latin typeface="Arial" pitchFamily="34" charset="0"/>
                        <a:ea typeface="MS PGothic" pitchFamily="34" charset="-128"/>
                      </a:endParaRPr>
                    </a:p>
                  </a:txBody>
                  <a:tcPr anchor="ctr" horzOverflow="overflow">
                    <a:lnL>
                      <a:noFill/>
                    </a:lnL>
                    <a:lnR>
                      <a:noFill/>
                    </a:lnR>
                    <a:lnT>
                      <a:noFill/>
                    </a:lnT>
                    <a:lnB>
                      <a:noFill/>
                    </a:lnB>
                    <a:lnTlToBr>
                      <a:noFill/>
                    </a:lnTlToBr>
                    <a:lnBlToTr>
                      <a:noFill/>
                    </a:lnBlToTr>
                    <a:noFill/>
                  </a:tcPr>
                </a:tc>
              </a:tr>
              <a:tr h="639763">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smtClean="0">
                          <a:ln>
                            <a:noFill/>
                          </a:ln>
                          <a:solidFill>
                            <a:srgbClr val="325C80"/>
                          </a:solidFill>
                          <a:effectLst/>
                          <a:latin typeface="Arial" pitchFamily="34" charset="0"/>
                          <a:ea typeface="MS PGothic" pitchFamily="34" charset="-128"/>
                        </a:rPr>
                        <a:t>Saves</a:t>
                      </a:r>
                      <a:r>
                        <a:rPr kumimoji="0" lang="en-US" sz="1600" b="1" i="0" u="none" strike="noStrike" cap="none" normalizeH="0" baseline="0" smtClean="0">
                          <a:ln>
                            <a:noFill/>
                          </a:ln>
                          <a:solidFill>
                            <a:srgbClr val="325C80"/>
                          </a:solidFill>
                          <a:effectLst/>
                          <a:latin typeface="Arial" pitchFamily="34" charset="0"/>
                          <a:ea typeface="MS PGothic" pitchFamily="34" charset="-128"/>
                        </a:rPr>
                        <a:t> </a:t>
                      </a:r>
                      <a:br>
                        <a:rPr kumimoji="0" lang="en-US" sz="1600" b="1" i="0" u="none" strike="noStrike" cap="none" normalizeH="0" baseline="0" smtClean="0">
                          <a:ln>
                            <a:noFill/>
                          </a:ln>
                          <a:solidFill>
                            <a:srgbClr val="325C80"/>
                          </a:solidFill>
                          <a:effectLst/>
                          <a:latin typeface="Arial" pitchFamily="34" charset="0"/>
                          <a:ea typeface="MS PGothic" pitchFamily="34" charset="-128"/>
                        </a:rPr>
                      </a:br>
                      <a:r>
                        <a:rPr kumimoji="0" lang="en-US" sz="1600" b="1" i="0" u="none" strike="noStrike" cap="none" normalizeH="0" baseline="0" smtClean="0">
                          <a:ln>
                            <a:noFill/>
                          </a:ln>
                          <a:solidFill>
                            <a:srgbClr val="325C80"/>
                          </a:solidFill>
                          <a:effectLst/>
                          <a:latin typeface="Arial" pitchFamily="34" charset="0"/>
                          <a:ea typeface="MS PGothic" pitchFamily="34" charset="-128"/>
                        </a:rPr>
                        <a:t>time</a:t>
                      </a:r>
                    </a:p>
                  </a:txBody>
                  <a:tcPr anchor="ct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smtClean="0">
                          <a:ln>
                            <a:noFill/>
                          </a:ln>
                          <a:solidFill>
                            <a:srgbClr val="325C80"/>
                          </a:solidFill>
                          <a:effectLst/>
                          <a:latin typeface="Arial" pitchFamily="34" charset="0"/>
                          <a:ea typeface="MS PGothic" pitchFamily="34" charset="-128"/>
                        </a:rPr>
                        <a:t>Removes</a:t>
                      </a:r>
                      <a:r>
                        <a:rPr kumimoji="0" lang="en-US" sz="1600" b="1" i="0" u="none" strike="noStrike" cap="none" normalizeH="0" baseline="0" smtClean="0">
                          <a:ln>
                            <a:noFill/>
                          </a:ln>
                          <a:solidFill>
                            <a:srgbClr val="325C80"/>
                          </a:solidFill>
                          <a:effectLst/>
                          <a:latin typeface="Arial" pitchFamily="34" charset="0"/>
                          <a:ea typeface="MS PGothic" pitchFamily="34" charset="-128"/>
                        </a:rPr>
                        <a:t/>
                      </a:r>
                      <a:br>
                        <a:rPr kumimoji="0" lang="en-US" sz="1600" b="1" i="0" u="none" strike="noStrike" cap="none" normalizeH="0" baseline="0" smtClean="0">
                          <a:ln>
                            <a:noFill/>
                          </a:ln>
                          <a:solidFill>
                            <a:srgbClr val="325C80"/>
                          </a:solidFill>
                          <a:effectLst/>
                          <a:latin typeface="Arial" pitchFamily="34" charset="0"/>
                          <a:ea typeface="MS PGothic" pitchFamily="34" charset="-128"/>
                        </a:rPr>
                      </a:br>
                      <a:r>
                        <a:rPr kumimoji="0" lang="en-US" sz="1600" b="1" i="0" u="none" strike="noStrike" cap="none" normalizeH="0" baseline="0" smtClean="0">
                          <a:ln>
                            <a:noFill/>
                          </a:ln>
                          <a:solidFill>
                            <a:srgbClr val="325C80"/>
                          </a:solidFill>
                          <a:effectLst/>
                          <a:latin typeface="Arial" pitchFamily="34" charset="0"/>
                          <a:ea typeface="MS PGothic" pitchFamily="34" charset="-128"/>
                        </a:rPr>
                        <a:t>cost</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smtClean="0">
                          <a:ln>
                            <a:noFill/>
                          </a:ln>
                          <a:solidFill>
                            <a:srgbClr val="325C80"/>
                          </a:solidFill>
                          <a:effectLst/>
                          <a:latin typeface="Arial" pitchFamily="34" charset="0"/>
                          <a:ea typeface="MS PGothic" pitchFamily="34" charset="-128"/>
                        </a:rPr>
                        <a:t>Reduces</a:t>
                      </a:r>
                      <a:r>
                        <a:rPr kumimoji="0" lang="en-US" sz="1600" b="1" i="0" u="none" strike="noStrike" cap="none" normalizeH="0" baseline="0" smtClean="0">
                          <a:ln>
                            <a:noFill/>
                          </a:ln>
                          <a:solidFill>
                            <a:srgbClr val="325C80"/>
                          </a:solidFill>
                          <a:effectLst/>
                          <a:latin typeface="Arial" pitchFamily="34" charset="0"/>
                          <a:ea typeface="MS PGothic" pitchFamily="34" charset="-128"/>
                        </a:rPr>
                        <a:t/>
                      </a:r>
                      <a:br>
                        <a:rPr kumimoji="0" lang="en-US" sz="1600" b="1" i="0" u="none" strike="noStrike" cap="none" normalizeH="0" baseline="0" smtClean="0">
                          <a:ln>
                            <a:noFill/>
                          </a:ln>
                          <a:solidFill>
                            <a:srgbClr val="325C80"/>
                          </a:solidFill>
                          <a:effectLst/>
                          <a:latin typeface="Arial" pitchFamily="34" charset="0"/>
                          <a:ea typeface="MS PGothic" pitchFamily="34" charset="-128"/>
                        </a:rPr>
                      </a:br>
                      <a:r>
                        <a:rPr kumimoji="0" lang="en-US" sz="1600" b="1" i="0" u="none" strike="noStrike" cap="none" normalizeH="0" baseline="0" smtClean="0">
                          <a:ln>
                            <a:noFill/>
                          </a:ln>
                          <a:solidFill>
                            <a:srgbClr val="325C80"/>
                          </a:solidFill>
                          <a:effectLst/>
                          <a:latin typeface="Arial" pitchFamily="34" charset="0"/>
                          <a:ea typeface="MS PGothic" pitchFamily="34" charset="-128"/>
                        </a:rPr>
                        <a:t>risk</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2000" b="1" i="0" u="none" strike="noStrike" cap="none" normalizeH="0" baseline="0" smtClean="0">
                          <a:ln>
                            <a:noFill/>
                          </a:ln>
                          <a:solidFill>
                            <a:srgbClr val="325C80"/>
                          </a:solidFill>
                          <a:effectLst/>
                          <a:latin typeface="Arial" pitchFamily="34" charset="0"/>
                          <a:ea typeface="MS PGothic" pitchFamily="34" charset="-128"/>
                        </a:rPr>
                        <a:t>Increases</a:t>
                      </a:r>
                      <a:r>
                        <a:rPr kumimoji="0" lang="en-US" sz="1800" b="1" i="0" u="none" strike="noStrike" cap="none" normalizeH="0" baseline="0" smtClean="0">
                          <a:ln>
                            <a:noFill/>
                          </a:ln>
                          <a:solidFill>
                            <a:srgbClr val="325C80"/>
                          </a:solidFill>
                          <a:effectLst/>
                          <a:latin typeface="Arial" pitchFamily="34" charset="0"/>
                          <a:ea typeface="MS PGothic" pitchFamily="34" charset="-128"/>
                        </a:rPr>
                        <a:t> </a:t>
                      </a:r>
                      <a:br>
                        <a:rPr kumimoji="0" lang="en-US" sz="1800" b="1" i="0" u="none" strike="noStrike" cap="none" normalizeH="0" baseline="0" smtClean="0">
                          <a:ln>
                            <a:noFill/>
                          </a:ln>
                          <a:solidFill>
                            <a:srgbClr val="325C80"/>
                          </a:solidFill>
                          <a:effectLst/>
                          <a:latin typeface="Arial" pitchFamily="34" charset="0"/>
                          <a:ea typeface="MS PGothic" pitchFamily="34" charset="-128"/>
                        </a:rPr>
                      </a:br>
                      <a:r>
                        <a:rPr kumimoji="0" lang="en-US" sz="1600" b="1" i="0" u="none" strike="noStrike" cap="none" normalizeH="0" baseline="0" smtClean="0">
                          <a:ln>
                            <a:noFill/>
                          </a:ln>
                          <a:solidFill>
                            <a:srgbClr val="325C80"/>
                          </a:solidFill>
                          <a:effectLst/>
                          <a:latin typeface="Arial" pitchFamily="34" charset="0"/>
                          <a:ea typeface="MS PGothic" pitchFamily="34" charset="-128"/>
                        </a:rPr>
                        <a:t>trust</a:t>
                      </a:r>
                    </a:p>
                  </a:txBody>
                  <a:tcPr anchor="ct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r h="823913">
                <a:tc>
                  <a:txBody>
                    <a:bodyPr/>
                    <a:lstStyle/>
                    <a:p>
                      <a:pPr marL="0" marR="0" lvl="0" indent="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600" b="0" i="0" u="none" strike="noStrike" cap="none" normalizeH="0" baseline="0" dirty="0" err="1" smtClean="0">
                          <a:ln>
                            <a:noFill/>
                          </a:ln>
                          <a:solidFill>
                            <a:schemeClr val="tx1"/>
                          </a:solidFill>
                          <a:effectLst/>
                          <a:latin typeface="Arial" pitchFamily="34" charset="0"/>
                          <a:ea typeface="MS PGothic" pitchFamily="34" charset="-128"/>
                          <a:cs typeface="Arial" pitchFamily="34" charset="0"/>
                        </a:rPr>
                        <a:t>Reconiliation</a:t>
                      </a: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 Transaction </a:t>
                      </a: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time </a:t>
                      </a:r>
                      <a:b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b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from days to near instantaneous</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Overheads and </a:t>
                      </a:r>
                      <a:b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b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cost intermediaries</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Tampering, fraud </a:t>
                      </a:r>
                      <a:b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br>
                      <a:r>
                        <a:rPr kumimoji="0" lang="en-US" sz="1600" b="0" i="0" u="none" strike="noStrike" cap="none" normalizeH="0" baseline="0" dirty="0" smtClean="0">
                          <a:ln>
                            <a:noFill/>
                          </a:ln>
                          <a:solidFill>
                            <a:schemeClr val="tx1"/>
                          </a:solidFill>
                          <a:effectLst/>
                          <a:latin typeface="Arial" pitchFamily="34" charset="0"/>
                          <a:ea typeface="MS PGothic" pitchFamily="34" charset="-128"/>
                          <a:cs typeface="Arial" pitchFamily="34" charset="0"/>
                        </a:rPr>
                        <a:t>&amp; cyber crime</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600" b="0" i="0" u="none" strike="noStrike" cap="none" normalizeH="0" baseline="0" dirty="0" smtClean="0">
                          <a:ln>
                            <a:noFill/>
                          </a:ln>
                          <a:solidFill>
                            <a:schemeClr val="tx1"/>
                          </a:solidFill>
                          <a:effectLst/>
                          <a:latin typeface="Arial" pitchFamily="34" charset="0"/>
                          <a:ea typeface="MS PGothic" pitchFamily="34" charset="-128"/>
                        </a:rPr>
                        <a:t>Through shared processes and recordkeeping</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bl>
          </a:graphicData>
        </a:graphic>
      </p:graphicFrame>
      <p:pic>
        <p:nvPicPr>
          <p:cNvPr id="50195" name="Picture 25" descr="16_NEW_03"/>
          <p:cNvPicPr>
            <a:picLocks noChangeAspect="1" noChangeArrowheads="1"/>
          </p:cNvPicPr>
          <p:nvPr/>
        </p:nvPicPr>
        <p:blipFill>
          <a:blip r:embed="rId3"/>
          <a:srcRect/>
          <a:stretch>
            <a:fillRect/>
          </a:stretch>
        </p:blipFill>
        <p:spPr bwMode="auto">
          <a:xfrm>
            <a:off x="4591050" y="1104900"/>
            <a:ext cx="2211388" cy="2097088"/>
          </a:xfrm>
          <a:prstGeom prst="rect">
            <a:avLst/>
          </a:prstGeom>
          <a:noFill/>
          <a:ln w="9525">
            <a:noFill/>
            <a:miter lim="800000"/>
            <a:headEnd/>
            <a:tailEnd/>
          </a:ln>
        </p:spPr>
      </p:pic>
      <p:pic>
        <p:nvPicPr>
          <p:cNvPr id="50196" name="Picture 25" descr="16_NEW"/>
          <p:cNvPicPr>
            <a:picLocks noChangeAspect="1" noChangeArrowheads="1"/>
          </p:cNvPicPr>
          <p:nvPr/>
        </p:nvPicPr>
        <p:blipFill>
          <a:blip r:embed="rId4"/>
          <a:srcRect r="71721"/>
          <a:stretch>
            <a:fillRect/>
          </a:stretch>
        </p:blipFill>
        <p:spPr bwMode="auto">
          <a:xfrm>
            <a:off x="461963" y="1179513"/>
            <a:ext cx="1690687" cy="2092325"/>
          </a:xfrm>
          <a:prstGeom prst="rect">
            <a:avLst/>
          </a:prstGeom>
          <a:noFill/>
          <a:ln w="9525">
            <a:noFill/>
            <a:miter lim="800000"/>
            <a:headEnd/>
            <a:tailEnd/>
          </a:ln>
        </p:spPr>
      </p:pic>
      <p:pic>
        <p:nvPicPr>
          <p:cNvPr id="50197" name="Picture 26" descr="16_NEW"/>
          <p:cNvPicPr>
            <a:picLocks noChangeAspect="1" noChangeArrowheads="1"/>
          </p:cNvPicPr>
          <p:nvPr/>
        </p:nvPicPr>
        <p:blipFill>
          <a:blip r:embed="rId4"/>
          <a:srcRect l="29262" r="36406"/>
          <a:stretch>
            <a:fillRect/>
          </a:stretch>
        </p:blipFill>
        <p:spPr bwMode="auto">
          <a:xfrm>
            <a:off x="2330450" y="1150938"/>
            <a:ext cx="2052638" cy="2092325"/>
          </a:xfrm>
          <a:prstGeom prst="rect">
            <a:avLst/>
          </a:prstGeom>
          <a:noFill/>
          <a:ln w="9525">
            <a:noFill/>
            <a:miter lim="800000"/>
            <a:headEnd/>
            <a:tailEnd/>
          </a:ln>
        </p:spPr>
      </p:pic>
      <p:pic>
        <p:nvPicPr>
          <p:cNvPr id="50198" name="Picture 42" descr="16_4-columns2"/>
          <p:cNvPicPr>
            <a:picLocks noChangeAspect="1" noChangeArrowheads="1"/>
          </p:cNvPicPr>
          <p:nvPr/>
        </p:nvPicPr>
        <p:blipFill>
          <a:blip r:embed="rId5"/>
          <a:srcRect/>
          <a:stretch>
            <a:fillRect/>
          </a:stretch>
        </p:blipFill>
        <p:spPr bwMode="auto">
          <a:xfrm>
            <a:off x="6869113" y="973138"/>
            <a:ext cx="2120900" cy="2378075"/>
          </a:xfrm>
          <a:prstGeom prst="rect">
            <a:avLst/>
          </a:prstGeom>
          <a:noFill/>
          <a:ln w="9525">
            <a:noFill/>
            <a:miter lim="800000"/>
            <a:headEnd/>
            <a:tailEnd/>
          </a:ln>
        </p:spPr>
      </p:pic>
      <p:sp>
        <p:nvSpPr>
          <p:cNvPr id="15" name="Title 1"/>
          <p:cNvSpPr txBox="1">
            <a:spLocks/>
          </p:cNvSpPr>
          <p:nvPr/>
        </p:nvSpPr>
        <p:spPr>
          <a:xfrm>
            <a:off x="375019" y="205979"/>
            <a:ext cx="8229600" cy="857250"/>
          </a:xfrm>
          <a:prstGeom prst="rect">
            <a:avLst/>
          </a:prstGeom>
        </p:spPr>
        <p:txBody>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dirty="0" err="1" smtClean="0"/>
              <a:t>Blockchain</a:t>
            </a:r>
            <a:r>
              <a:rPr lang="en-US" dirty="0" smtClean="0"/>
              <a:t> Value</a:t>
            </a:r>
            <a:endParaRPr lang="en-US" dirty="0"/>
          </a:p>
        </p:txBody>
      </p:sp>
    </p:spTree>
    <p:extLst>
      <p:ext uri="{BB962C8B-B14F-4D97-AF65-F5344CB8AC3E}">
        <p14:creationId xmlns:p14="http://schemas.microsoft.com/office/powerpoint/2010/main" val="202152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1892" y="205979"/>
            <a:ext cx="7877908" cy="4988679"/>
          </a:xfrm>
          <a:prstGeom prst="rect">
            <a:avLst/>
          </a:prstGeom>
        </p:spPr>
      </p:pic>
      <p:sp>
        <p:nvSpPr>
          <p:cNvPr id="5" name="Oval 4"/>
          <p:cNvSpPr/>
          <p:nvPr/>
        </p:nvSpPr>
        <p:spPr>
          <a:xfrm>
            <a:off x="2932723" y="1565031"/>
            <a:ext cx="3499339" cy="31300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BLOCKCHAIN</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35026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75019" y="205979"/>
            <a:ext cx="8229600" cy="857250"/>
          </a:xfrm>
          <a:prstGeom prst="rect">
            <a:avLst/>
          </a:prstGeom>
        </p:spPr>
        <p:txBody>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dirty="0" err="1" smtClean="0"/>
              <a:t>Hyperledger</a:t>
            </a:r>
            <a:r>
              <a:rPr lang="en-US" dirty="0" smtClean="0"/>
              <a:t>  Fabric 0.6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6709"/>
            <a:ext cx="9144000" cy="3645979"/>
          </a:xfrm>
          <a:prstGeom prst="rect">
            <a:avLst/>
          </a:prstGeom>
        </p:spPr>
      </p:pic>
    </p:spTree>
    <p:extLst>
      <p:ext uri="{BB962C8B-B14F-4D97-AF65-F5344CB8AC3E}">
        <p14:creationId xmlns:p14="http://schemas.microsoft.com/office/powerpoint/2010/main" val="14210336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F515D09-5792-D94E-A57B-ED5B417F3B4C}" type="slidenum">
              <a:rPr lang="en-US" smtClean="0"/>
              <a:t>7</a:t>
            </a:fld>
            <a:endParaRPr lang="en-US"/>
          </a:p>
        </p:txBody>
      </p:sp>
      <p:sp>
        <p:nvSpPr>
          <p:cNvPr id="3" name="Title 1"/>
          <p:cNvSpPr txBox="1">
            <a:spLocks/>
          </p:cNvSpPr>
          <p:nvPr/>
        </p:nvSpPr>
        <p:spPr>
          <a:xfrm>
            <a:off x="375019" y="205979"/>
            <a:ext cx="8229600" cy="857250"/>
          </a:xfrm>
          <a:prstGeom prst="rect">
            <a:avLst/>
          </a:prstGeom>
        </p:spPr>
        <p:txBody>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dirty="0" smtClean="0"/>
              <a:t>Video</a:t>
            </a:r>
            <a:endParaRPr lang="en-US" dirty="0"/>
          </a:p>
        </p:txBody>
      </p:sp>
      <p:sp>
        <p:nvSpPr>
          <p:cNvPr id="4" name="Rectangle 3"/>
          <p:cNvSpPr/>
          <p:nvPr/>
        </p:nvSpPr>
        <p:spPr>
          <a:xfrm>
            <a:off x="824459" y="2248585"/>
            <a:ext cx="7255239"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=lD9KAnkZUjU</a:t>
            </a:r>
          </a:p>
        </p:txBody>
      </p:sp>
    </p:spTree>
    <p:extLst>
      <p:ext uri="{BB962C8B-B14F-4D97-AF65-F5344CB8AC3E}">
        <p14:creationId xmlns:p14="http://schemas.microsoft.com/office/powerpoint/2010/main" val="125637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7706"/>
          </a:xfrm>
        </p:spPr>
        <p:txBody>
          <a:bodyPr/>
          <a:lstStyle/>
          <a:p>
            <a:r>
              <a:rPr lang="en-US" dirty="0" err="1"/>
              <a:t>Blockchain</a:t>
            </a:r>
            <a:r>
              <a:rPr lang="en-US" dirty="0"/>
              <a:t> Analytics: </a:t>
            </a:r>
            <a:r>
              <a:rPr lang="en-US" dirty="0" smtClean="0"/>
              <a:t>Compliance</a:t>
            </a:r>
            <a:endParaRPr lang="en-US" dirty="0"/>
          </a:p>
        </p:txBody>
      </p:sp>
      <p:sp>
        <p:nvSpPr>
          <p:cNvPr id="4" name="Slide Number Placeholder 3"/>
          <p:cNvSpPr>
            <a:spLocks noGrp="1"/>
          </p:cNvSpPr>
          <p:nvPr>
            <p:ph type="sldNum" sz="quarter" idx="10"/>
          </p:nvPr>
        </p:nvSpPr>
        <p:spPr/>
        <p:txBody>
          <a:bodyPr/>
          <a:lstStyle/>
          <a:p>
            <a:fld id="{820272B0-942A-3042-A9AE-5B6FB2BC2B77}" type="slidenum">
              <a:rPr lang="en-US" altLang="en-US"/>
              <a:pPr/>
              <a:t>8</a:t>
            </a:fld>
            <a:endParaRPr lang="en-US" altLang="en-US"/>
          </a:p>
        </p:txBody>
      </p:sp>
      <p:pic>
        <p:nvPicPr>
          <p:cNvPr id="7" name="Picture 6"/>
          <p:cNvPicPr>
            <a:picLocks noChangeAspect="1"/>
          </p:cNvPicPr>
          <p:nvPr/>
        </p:nvPicPr>
        <p:blipFill>
          <a:blip r:embed="rId2"/>
          <a:stretch>
            <a:fillRect/>
          </a:stretch>
        </p:blipFill>
        <p:spPr>
          <a:xfrm>
            <a:off x="685792" y="1245252"/>
            <a:ext cx="6858000" cy="298540"/>
          </a:xfrm>
          <a:prstGeom prst="rect">
            <a:avLst/>
          </a:prstGeom>
        </p:spPr>
      </p:pic>
      <p:sp>
        <p:nvSpPr>
          <p:cNvPr id="8" name="Rectangle 7"/>
          <p:cNvSpPr/>
          <p:nvPr/>
        </p:nvSpPr>
        <p:spPr bwMode="auto">
          <a:xfrm>
            <a:off x="6542253" y="1267048"/>
            <a:ext cx="935336" cy="254945"/>
          </a:xfrm>
          <a:prstGeom prst="rect">
            <a:avLst/>
          </a:prstGeom>
          <a:solidFill>
            <a:srgbClr val="269DCA"/>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7889FB"/>
              </a:solidFill>
              <a:latin typeface="Arial"/>
            </a:endParaRPr>
          </a:p>
        </p:txBody>
      </p:sp>
      <p:pic>
        <p:nvPicPr>
          <p:cNvPr id="9" name="Picture 8"/>
          <p:cNvPicPr>
            <a:picLocks noChangeAspect="1"/>
          </p:cNvPicPr>
          <p:nvPr/>
        </p:nvPicPr>
        <p:blipFill>
          <a:blip r:embed="rId3"/>
          <a:stretch>
            <a:fillRect/>
          </a:stretch>
        </p:blipFill>
        <p:spPr>
          <a:xfrm>
            <a:off x="7252139" y="1293888"/>
            <a:ext cx="198661" cy="198661"/>
          </a:xfrm>
          <a:prstGeom prst="rect">
            <a:avLst/>
          </a:prstGeom>
        </p:spPr>
      </p:pic>
      <p:sp>
        <p:nvSpPr>
          <p:cNvPr id="10" name="TextBox 9"/>
          <p:cNvSpPr txBox="1"/>
          <p:nvPr/>
        </p:nvSpPr>
        <p:spPr>
          <a:xfrm>
            <a:off x="1378378" y="1324732"/>
            <a:ext cx="564578" cy="183255"/>
          </a:xfrm>
          <a:prstGeom prst="rect">
            <a:avLst/>
          </a:prstGeom>
          <a:solidFill>
            <a:srgbClr val="269DCA"/>
          </a:solidFill>
        </p:spPr>
        <p:txBody>
          <a:bodyPr wrap="none" rtlCol="0">
            <a:spAutoFit/>
          </a:bodyPr>
          <a:lstStyle/>
          <a:p>
            <a:pPr defTabSz="257175"/>
            <a:r>
              <a:rPr lang="en-US" sz="591">
                <a:solidFill>
                  <a:srgbClr val="FFFFFF"/>
                </a:solidFill>
                <a:latin typeface="Helvetica" charset="0"/>
                <a:ea typeface="Helvetica" charset="0"/>
                <a:cs typeface="Helvetica" charset="0"/>
              </a:rPr>
              <a:t>Obligations</a:t>
            </a:r>
          </a:p>
        </p:txBody>
      </p:sp>
      <p:sp>
        <p:nvSpPr>
          <p:cNvPr id="11" name="TextBox 10"/>
          <p:cNvSpPr txBox="1"/>
          <p:nvPr/>
        </p:nvSpPr>
        <p:spPr>
          <a:xfrm>
            <a:off x="2049746" y="1324732"/>
            <a:ext cx="813043" cy="183255"/>
          </a:xfrm>
          <a:prstGeom prst="rect">
            <a:avLst/>
          </a:prstGeom>
          <a:solidFill>
            <a:srgbClr val="269DCA"/>
          </a:solidFill>
        </p:spPr>
        <p:txBody>
          <a:bodyPr wrap="none" rtlCol="0">
            <a:spAutoFit/>
          </a:bodyPr>
          <a:lstStyle/>
          <a:p>
            <a:pPr defTabSz="257175"/>
            <a:r>
              <a:rPr lang="en-US" sz="591" b="1">
                <a:solidFill>
                  <a:srgbClr val="FFFFFF"/>
                </a:solidFill>
                <a:latin typeface="Helvetica" charset="0"/>
                <a:ea typeface="Helvetica" charset="0"/>
                <a:cs typeface="Helvetica" charset="0"/>
              </a:rPr>
              <a:t>Blockchain Rules</a:t>
            </a:r>
          </a:p>
        </p:txBody>
      </p:sp>
      <p:sp>
        <p:nvSpPr>
          <p:cNvPr id="12" name="TextBox 11"/>
          <p:cNvSpPr txBox="1"/>
          <p:nvPr/>
        </p:nvSpPr>
        <p:spPr>
          <a:xfrm>
            <a:off x="2843334" y="1324732"/>
            <a:ext cx="973343" cy="183255"/>
          </a:xfrm>
          <a:prstGeom prst="rect">
            <a:avLst/>
          </a:prstGeom>
          <a:solidFill>
            <a:srgbClr val="269DCA"/>
          </a:solidFill>
        </p:spPr>
        <p:txBody>
          <a:bodyPr wrap="none" rtlCol="0">
            <a:spAutoFit/>
          </a:bodyPr>
          <a:lstStyle/>
          <a:p>
            <a:pPr defTabSz="257175"/>
            <a:r>
              <a:rPr lang="en-US" sz="591">
                <a:solidFill>
                  <a:srgbClr val="FFFFFF"/>
                </a:solidFill>
                <a:latin typeface="Helvetica" charset="0"/>
                <a:ea typeface="Helvetica" charset="0"/>
                <a:cs typeface="Helvetica" charset="0"/>
              </a:rPr>
              <a:t>Compliance Dashboard</a:t>
            </a:r>
          </a:p>
        </p:txBody>
      </p:sp>
      <p:sp>
        <p:nvSpPr>
          <p:cNvPr id="13" name="TextBox 12"/>
          <p:cNvSpPr txBox="1"/>
          <p:nvPr/>
        </p:nvSpPr>
        <p:spPr>
          <a:xfrm>
            <a:off x="6296089" y="1305518"/>
            <a:ext cx="947695" cy="230832"/>
          </a:xfrm>
          <a:prstGeom prst="rect">
            <a:avLst/>
          </a:prstGeom>
          <a:solidFill>
            <a:srgbClr val="269DCA"/>
          </a:solidFill>
        </p:spPr>
        <p:txBody>
          <a:bodyPr wrap="none" rtlCol="0">
            <a:spAutoFit/>
          </a:bodyPr>
          <a:lstStyle/>
          <a:p>
            <a:pPr algn="r" defTabSz="257175"/>
            <a:r>
              <a:rPr lang="en-US" sz="394">
                <a:solidFill>
                  <a:srgbClr val="FFFFFF"/>
                </a:solidFill>
                <a:latin typeface="Helvetica" charset="0"/>
                <a:ea typeface="Helvetica" charset="0"/>
                <a:cs typeface="Helvetica" charset="0"/>
              </a:rPr>
              <a:t>Blockchain Cognitive Compliance</a:t>
            </a:r>
            <a:br>
              <a:rPr lang="en-US" sz="394">
                <a:solidFill>
                  <a:srgbClr val="FFFFFF"/>
                </a:solidFill>
                <a:latin typeface="Helvetica" charset="0"/>
                <a:ea typeface="Helvetica" charset="0"/>
                <a:cs typeface="Helvetica" charset="0"/>
              </a:rPr>
            </a:br>
            <a:r>
              <a:rPr lang="en-US" sz="338" i="1">
                <a:solidFill>
                  <a:srgbClr val="FFFFFF"/>
                </a:solidFill>
                <a:latin typeface="Helvetica" charset="0"/>
                <a:ea typeface="Helvetica" charset="0"/>
                <a:cs typeface="Helvetica" charset="0"/>
              </a:rPr>
              <a:t>Powered by</a:t>
            </a:r>
            <a:r>
              <a:rPr lang="en-US" sz="506">
                <a:solidFill>
                  <a:srgbClr val="FFFFFF"/>
                </a:solidFill>
                <a:latin typeface="Helvetica" charset="0"/>
                <a:ea typeface="Helvetica" charset="0"/>
                <a:cs typeface="Helvetica" charset="0"/>
              </a:rPr>
              <a:t> </a:t>
            </a:r>
            <a:r>
              <a:rPr lang="en-US" sz="450" b="1">
                <a:solidFill>
                  <a:srgbClr val="FFFFFF"/>
                </a:solidFill>
                <a:latin typeface="Helvetica" charset="0"/>
                <a:ea typeface="Helvetica" charset="0"/>
                <a:cs typeface="Helvetica" charset="0"/>
              </a:rPr>
              <a:t>IBM Blockchain</a:t>
            </a:r>
            <a:endParaRPr lang="en-US" sz="506" b="1">
              <a:solidFill>
                <a:srgbClr val="FFFFFF"/>
              </a:solidFill>
              <a:latin typeface="Helvetica" charset="0"/>
              <a:ea typeface="Helvetica" charset="0"/>
              <a:cs typeface="Helvetica" charset="0"/>
            </a:endParaRPr>
          </a:p>
        </p:txBody>
      </p:sp>
      <p:sp>
        <p:nvSpPr>
          <p:cNvPr id="14" name="Rectangle 13"/>
          <p:cNvSpPr/>
          <p:nvPr/>
        </p:nvSpPr>
        <p:spPr bwMode="auto">
          <a:xfrm>
            <a:off x="2073784" y="1511747"/>
            <a:ext cx="653567" cy="32043"/>
          </a:xfrm>
          <a:prstGeom prst="rect">
            <a:avLst/>
          </a:prstGeom>
          <a:solidFill>
            <a:schemeClr val="bg1"/>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7889FB"/>
              </a:solidFill>
              <a:latin typeface="Arial"/>
            </a:endParaRPr>
          </a:p>
        </p:txBody>
      </p:sp>
      <p:sp>
        <p:nvSpPr>
          <p:cNvPr id="15" name="TextBox 14"/>
          <p:cNvSpPr txBox="1"/>
          <p:nvPr/>
        </p:nvSpPr>
        <p:spPr>
          <a:xfrm>
            <a:off x="1089942" y="1711538"/>
            <a:ext cx="3268844" cy="248209"/>
          </a:xfrm>
          <a:prstGeom prst="rect">
            <a:avLst/>
          </a:prstGeom>
          <a:noFill/>
        </p:spPr>
        <p:txBody>
          <a:bodyPr wrap="none" rtlCol="0">
            <a:spAutoFit/>
          </a:bodyPr>
          <a:lstStyle/>
          <a:p>
            <a:pPr defTabSz="257175"/>
            <a:r>
              <a:rPr lang="en-US" sz="1013" b="1">
                <a:solidFill>
                  <a:srgbClr val="24455B"/>
                </a:solidFill>
                <a:latin typeface="Helvetica" charset="0"/>
                <a:ea typeface="Helvetica" charset="0"/>
                <a:cs typeface="Helvetica" charset="0"/>
              </a:rPr>
              <a:t>Blockchain Solution: </a:t>
            </a:r>
            <a:r>
              <a:rPr lang="en-US" sz="1013">
                <a:solidFill>
                  <a:srgbClr val="24455B"/>
                </a:solidFill>
                <a:latin typeface="Helvetica" charset="0"/>
                <a:ea typeface="Helvetica" charset="0"/>
                <a:cs typeface="Helvetica" charset="0"/>
              </a:rPr>
              <a:t>Eveledger Diamonds Tracking</a:t>
            </a:r>
          </a:p>
        </p:txBody>
      </p:sp>
      <p:sp>
        <p:nvSpPr>
          <p:cNvPr id="16" name="TextBox 15"/>
          <p:cNvSpPr txBox="1"/>
          <p:nvPr/>
        </p:nvSpPr>
        <p:spPr>
          <a:xfrm>
            <a:off x="1183790" y="2551123"/>
            <a:ext cx="914033" cy="183255"/>
          </a:xfrm>
          <a:prstGeom prst="rect">
            <a:avLst/>
          </a:prstGeom>
          <a:noFill/>
        </p:spPr>
        <p:txBody>
          <a:bodyPr wrap="none" rtlCol="0">
            <a:spAutoFit/>
          </a:bodyPr>
          <a:lstStyle/>
          <a:p>
            <a:pPr defTabSz="257175"/>
            <a:r>
              <a:rPr lang="en-US" sz="591" dirty="0">
                <a:solidFill>
                  <a:srgbClr val="25467A"/>
                </a:solidFill>
                <a:latin typeface="Helvetica" charset="0"/>
                <a:ea typeface="Helvetica" charset="0"/>
                <a:cs typeface="Helvetica" charset="0"/>
              </a:rPr>
              <a:t>Blockchain </a:t>
            </a:r>
            <a:r>
              <a:rPr lang="en-US" sz="591" dirty="0" err="1">
                <a:solidFill>
                  <a:srgbClr val="25467A"/>
                </a:solidFill>
                <a:latin typeface="Helvetica" charset="0"/>
                <a:ea typeface="Helvetica" charset="0"/>
                <a:cs typeface="Helvetica" charset="0"/>
              </a:rPr>
              <a:t>Datatypes</a:t>
            </a:r>
            <a:endParaRPr lang="en-US" sz="591" dirty="0">
              <a:solidFill>
                <a:srgbClr val="25467A"/>
              </a:solidFill>
              <a:latin typeface="Helvetica" charset="0"/>
              <a:ea typeface="Helvetica" charset="0"/>
              <a:cs typeface="Helvetica" charset="0"/>
            </a:endParaRPr>
          </a:p>
        </p:txBody>
      </p:sp>
      <p:cxnSp>
        <p:nvCxnSpPr>
          <p:cNvPr id="17" name="Straight Connector 16"/>
          <p:cNvCxnSpPr/>
          <p:nvPr/>
        </p:nvCxnSpPr>
        <p:spPr bwMode="auto">
          <a:xfrm>
            <a:off x="2213674" y="2689200"/>
            <a:ext cx="867061" cy="9809"/>
          </a:xfrm>
          <a:prstGeom prst="line">
            <a:avLst/>
          </a:prstGeom>
          <a:noFill/>
          <a:ln w="34925" cap="flat" cmpd="sng" algn="ctr">
            <a:solidFill>
              <a:srgbClr val="00B050"/>
            </a:solidFill>
            <a:prstDash val="solid"/>
            <a:round/>
            <a:headEnd type="none" w="med" len="med"/>
            <a:tailEnd type="none" w="med" len="med"/>
          </a:ln>
          <a:effectLst/>
        </p:spPr>
      </p:cxnSp>
      <p:sp>
        <p:nvSpPr>
          <p:cNvPr id="18" name="TextBox 17"/>
          <p:cNvSpPr txBox="1"/>
          <p:nvPr/>
        </p:nvSpPr>
        <p:spPr>
          <a:xfrm>
            <a:off x="2150801" y="2536984"/>
            <a:ext cx="1056700" cy="183255"/>
          </a:xfrm>
          <a:prstGeom prst="rect">
            <a:avLst/>
          </a:prstGeom>
          <a:noFill/>
        </p:spPr>
        <p:txBody>
          <a:bodyPr wrap="none" rtlCol="0">
            <a:spAutoFit/>
          </a:bodyPr>
          <a:lstStyle/>
          <a:p>
            <a:pPr defTabSz="257175"/>
            <a:r>
              <a:rPr lang="en-US" sz="591" b="1" dirty="0">
                <a:solidFill>
                  <a:srgbClr val="00B050"/>
                </a:solidFill>
                <a:latin typeface="Helvetica" charset="0"/>
                <a:ea typeface="Helvetica" charset="0"/>
                <a:cs typeface="Helvetica" charset="0"/>
              </a:rPr>
              <a:t>Blockchain Permissions</a:t>
            </a:r>
          </a:p>
        </p:txBody>
      </p:sp>
      <p:cxnSp>
        <p:nvCxnSpPr>
          <p:cNvPr id="19" name="Straight Connector 18"/>
          <p:cNvCxnSpPr/>
          <p:nvPr/>
        </p:nvCxnSpPr>
        <p:spPr bwMode="auto">
          <a:xfrm>
            <a:off x="1134543" y="2028413"/>
            <a:ext cx="5908088" cy="0"/>
          </a:xfrm>
          <a:prstGeom prst="line">
            <a:avLst/>
          </a:prstGeom>
          <a:noFill/>
          <a:ln w="12700" cap="flat" cmpd="sng" algn="ctr">
            <a:solidFill>
              <a:schemeClr val="tx1"/>
            </a:solidFill>
            <a:prstDash val="solid"/>
            <a:round/>
            <a:headEnd type="none" w="med" len="med"/>
            <a:tailEnd type="none" w="med" len="med"/>
          </a:ln>
          <a:effectLst/>
        </p:spPr>
      </p:cxnSp>
      <p:sp>
        <p:nvSpPr>
          <p:cNvPr id="20" name="TextBox 19"/>
          <p:cNvSpPr txBox="1"/>
          <p:nvPr/>
        </p:nvSpPr>
        <p:spPr>
          <a:xfrm>
            <a:off x="1164497" y="2118936"/>
            <a:ext cx="1604927" cy="213585"/>
          </a:xfrm>
          <a:prstGeom prst="rect">
            <a:avLst/>
          </a:prstGeom>
          <a:noFill/>
        </p:spPr>
        <p:txBody>
          <a:bodyPr wrap="none" rtlCol="0">
            <a:spAutoFit/>
          </a:bodyPr>
          <a:lstStyle/>
          <a:p>
            <a:pPr defTabSz="257175"/>
            <a:r>
              <a:rPr lang="en-US" sz="788" b="1">
                <a:solidFill>
                  <a:srgbClr val="000000"/>
                </a:solidFill>
                <a:latin typeface="Helvetica" charset="0"/>
                <a:ea typeface="Helvetica" charset="0"/>
                <a:cs typeface="Helvetica" charset="0"/>
              </a:rPr>
              <a:t>Rule Definition for Obligation</a:t>
            </a:r>
          </a:p>
        </p:txBody>
      </p:sp>
      <p:sp>
        <p:nvSpPr>
          <p:cNvPr id="21" name="Rectangle 20"/>
          <p:cNvSpPr/>
          <p:nvPr/>
        </p:nvSpPr>
        <p:spPr>
          <a:xfrm>
            <a:off x="1158556" y="2279854"/>
            <a:ext cx="4406774" cy="187615"/>
          </a:xfrm>
          <a:prstGeom prst="rect">
            <a:avLst/>
          </a:prstGeom>
        </p:spPr>
        <p:txBody>
          <a:bodyPr wrap="square">
            <a:spAutoFit/>
          </a:bodyPr>
          <a:lstStyle/>
          <a:p>
            <a:pPr defTabSz="257175"/>
            <a:r>
              <a:rPr lang="en-US" sz="619" i="1">
                <a:solidFill>
                  <a:srgbClr val="000000"/>
                </a:solidFill>
                <a:latin typeface="Helvetica" charset="0"/>
                <a:ea typeface="Helvetica" charset="0"/>
                <a:cs typeface="Helvetica" charset="0"/>
              </a:rPr>
              <a:t>Any diamond from a participating country, should have a Kimberley certificate </a:t>
            </a:r>
          </a:p>
        </p:txBody>
      </p:sp>
      <p:sp>
        <p:nvSpPr>
          <p:cNvPr id="22" name="TextBox 21"/>
          <p:cNvSpPr txBox="1"/>
          <p:nvPr/>
        </p:nvSpPr>
        <p:spPr>
          <a:xfrm>
            <a:off x="3180990" y="2553281"/>
            <a:ext cx="676788" cy="183255"/>
          </a:xfrm>
          <a:prstGeom prst="rect">
            <a:avLst/>
          </a:prstGeom>
          <a:noFill/>
        </p:spPr>
        <p:txBody>
          <a:bodyPr wrap="none" rtlCol="0">
            <a:spAutoFit/>
          </a:bodyPr>
          <a:lstStyle/>
          <a:p>
            <a:pPr defTabSz="257175"/>
            <a:r>
              <a:rPr lang="en-US" sz="591">
                <a:solidFill>
                  <a:srgbClr val="25467A"/>
                </a:solidFill>
                <a:latin typeface="Helvetica" charset="0"/>
                <a:ea typeface="Helvetica" charset="0"/>
                <a:cs typeface="Helvetica" charset="0"/>
              </a:rPr>
              <a:t>Rule Definition</a:t>
            </a:r>
          </a:p>
        </p:txBody>
      </p:sp>
      <p:sp>
        <p:nvSpPr>
          <p:cNvPr id="23" name="Rectangle 22"/>
          <p:cNvSpPr/>
          <p:nvPr/>
        </p:nvSpPr>
        <p:spPr>
          <a:xfrm>
            <a:off x="1290959" y="2751085"/>
            <a:ext cx="4406774" cy="161583"/>
          </a:xfrm>
          <a:prstGeom prst="rect">
            <a:avLst/>
          </a:prstGeom>
        </p:spPr>
        <p:txBody>
          <a:bodyPr wrap="square">
            <a:spAutoFit/>
          </a:bodyPr>
          <a:lstStyle/>
          <a:p>
            <a:pPr defTabSz="257175"/>
            <a:r>
              <a:rPr lang="en-US" sz="450">
                <a:solidFill>
                  <a:srgbClr val="000000"/>
                </a:solidFill>
                <a:latin typeface="Helvetica" charset="0"/>
                <a:ea typeface="Helvetica" charset="0"/>
                <a:cs typeface="Helvetica" charset="0"/>
              </a:rPr>
              <a:t>Select data structures relevant for this compliance rule</a:t>
            </a:r>
          </a:p>
        </p:txBody>
      </p:sp>
      <p:pic>
        <p:nvPicPr>
          <p:cNvPr id="24" name="Picture 23"/>
          <p:cNvPicPr>
            <a:picLocks noChangeAspect="1"/>
          </p:cNvPicPr>
          <p:nvPr/>
        </p:nvPicPr>
        <p:blipFill>
          <a:blip r:embed="rId4"/>
          <a:stretch>
            <a:fillRect/>
          </a:stretch>
        </p:blipFill>
        <p:spPr>
          <a:xfrm>
            <a:off x="1217881" y="2763760"/>
            <a:ext cx="125299" cy="106736"/>
          </a:xfrm>
          <a:prstGeom prst="rect">
            <a:avLst/>
          </a:prstGeom>
        </p:spPr>
      </p:pic>
      <p:sp>
        <p:nvSpPr>
          <p:cNvPr id="25" name="Rectangle 24"/>
          <p:cNvSpPr/>
          <p:nvPr/>
        </p:nvSpPr>
        <p:spPr bwMode="auto">
          <a:xfrm>
            <a:off x="1232147" y="2933306"/>
            <a:ext cx="3729928" cy="1627278"/>
          </a:xfrm>
          <a:prstGeom prst="rect">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7889FB"/>
              </a:solidFill>
              <a:latin typeface="Arial"/>
            </a:endParaRPr>
          </a:p>
        </p:txBody>
      </p:sp>
      <p:sp>
        <p:nvSpPr>
          <p:cNvPr id="26" name="Rectangle 25"/>
          <p:cNvSpPr/>
          <p:nvPr/>
        </p:nvSpPr>
        <p:spPr bwMode="auto">
          <a:xfrm>
            <a:off x="1378379" y="3076342"/>
            <a:ext cx="1583795" cy="1299077"/>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000000"/>
              </a:solidFill>
              <a:latin typeface="Helvetica" charset="0"/>
              <a:ea typeface="Helvetica" charset="0"/>
              <a:cs typeface="Helvetica" charset="0"/>
            </a:endParaRPr>
          </a:p>
        </p:txBody>
      </p:sp>
      <p:sp>
        <p:nvSpPr>
          <p:cNvPr id="27" name="TextBox 26"/>
          <p:cNvSpPr txBox="1"/>
          <p:nvPr/>
        </p:nvSpPr>
        <p:spPr>
          <a:xfrm>
            <a:off x="1438472" y="3144522"/>
            <a:ext cx="869149" cy="213585"/>
          </a:xfrm>
          <a:prstGeom prst="rect">
            <a:avLst/>
          </a:prstGeom>
          <a:noFill/>
        </p:spPr>
        <p:txBody>
          <a:bodyPr wrap="none" rtlCol="0">
            <a:spAutoFit/>
          </a:bodyPr>
          <a:lstStyle/>
          <a:p>
            <a:pPr defTabSz="257175"/>
            <a:r>
              <a:rPr lang="en-US" sz="788" b="1">
                <a:solidFill>
                  <a:srgbClr val="000000"/>
                </a:solidFill>
                <a:latin typeface="Helvetica" charset="0"/>
                <a:ea typeface="Helvetica" charset="0"/>
                <a:cs typeface="Helvetica" charset="0"/>
              </a:rPr>
              <a:t>Diamond Data</a:t>
            </a:r>
          </a:p>
        </p:txBody>
      </p:sp>
      <p:pic>
        <p:nvPicPr>
          <p:cNvPr id="28" name="Picture 27"/>
          <p:cNvPicPr>
            <a:picLocks noChangeAspect="1"/>
          </p:cNvPicPr>
          <p:nvPr/>
        </p:nvPicPr>
        <p:blipFill>
          <a:blip r:embed="rId5"/>
          <a:stretch>
            <a:fillRect/>
          </a:stretch>
        </p:blipFill>
        <p:spPr>
          <a:xfrm>
            <a:off x="2674708" y="3164388"/>
            <a:ext cx="151026" cy="151026"/>
          </a:xfrm>
          <a:prstGeom prst="rect">
            <a:avLst/>
          </a:prstGeom>
        </p:spPr>
      </p:pic>
      <p:sp>
        <p:nvSpPr>
          <p:cNvPr id="29" name="TextBox 28"/>
          <p:cNvSpPr txBox="1"/>
          <p:nvPr/>
        </p:nvSpPr>
        <p:spPr>
          <a:xfrm>
            <a:off x="1437628" y="3316818"/>
            <a:ext cx="1685077" cy="183255"/>
          </a:xfrm>
          <a:prstGeom prst="rect">
            <a:avLst/>
          </a:prstGeom>
          <a:noFill/>
        </p:spPr>
        <p:txBody>
          <a:bodyPr wrap="none" rtlCol="0">
            <a:spAutoFit/>
          </a:bodyPr>
          <a:lstStyle/>
          <a:p>
            <a:pPr defTabSz="257175"/>
            <a:r>
              <a:rPr lang="en-US" sz="506" b="1">
                <a:solidFill>
                  <a:srgbClr val="000000"/>
                </a:solidFill>
                <a:latin typeface="Helvetica" charset="0"/>
                <a:ea typeface="Helvetica" charset="0"/>
                <a:cs typeface="Helvetica" charset="0"/>
              </a:rPr>
              <a:t>Description</a:t>
            </a:r>
            <a:r>
              <a:rPr lang="en-US" sz="506">
                <a:solidFill>
                  <a:srgbClr val="000000"/>
                </a:solidFill>
                <a:latin typeface="Helvetica" charset="0"/>
                <a:ea typeface="Helvetica" charset="0"/>
                <a:cs typeface="Helvetica" charset="0"/>
              </a:rPr>
              <a:t>: information about diamond properties</a:t>
            </a:r>
            <a:r>
              <a:rPr lang="en-US" sz="591">
                <a:solidFill>
                  <a:srgbClr val="000000"/>
                </a:solidFill>
                <a:latin typeface="Helvetica" charset="0"/>
                <a:ea typeface="Helvetica" charset="0"/>
                <a:cs typeface="Helvetica" charset="0"/>
              </a:rPr>
              <a:t> </a:t>
            </a:r>
          </a:p>
        </p:txBody>
      </p:sp>
      <p:sp>
        <p:nvSpPr>
          <p:cNvPr id="30" name="TextBox 29"/>
          <p:cNvSpPr txBox="1"/>
          <p:nvPr/>
        </p:nvSpPr>
        <p:spPr>
          <a:xfrm>
            <a:off x="1446966" y="3534945"/>
            <a:ext cx="1138356" cy="845809"/>
          </a:xfrm>
          <a:prstGeom prst="rect">
            <a:avLst/>
          </a:prstGeom>
          <a:noFill/>
        </p:spPr>
        <p:txBody>
          <a:bodyPr wrap="square" rtlCol="0">
            <a:spAutoFit/>
          </a:bodyPr>
          <a:lstStyle/>
          <a:p>
            <a:pPr defTabSz="257175"/>
            <a:r>
              <a:rPr lang="en-US" sz="506" b="1" dirty="0">
                <a:solidFill>
                  <a:srgbClr val="000000"/>
                </a:solidFill>
                <a:latin typeface="Helvetica" charset="0"/>
                <a:ea typeface="Helvetica" charset="0"/>
                <a:cs typeface="Helvetica" charset="0"/>
              </a:rPr>
              <a:t>Sample Attributes</a:t>
            </a:r>
            <a:r>
              <a:rPr lang="en-US" sz="506" dirty="0">
                <a:solidFill>
                  <a:srgbClr val="000000"/>
                </a:solidFill>
                <a:latin typeface="Helvetica" charset="0"/>
                <a:ea typeface="Helvetica" charset="0"/>
                <a:cs typeface="Helvetica" charset="0"/>
              </a:rPr>
              <a:t>: </a:t>
            </a:r>
          </a:p>
          <a:p>
            <a:pPr defTabSz="257175"/>
            <a:endParaRPr lang="en-US" sz="450" dirty="0">
              <a:solidFill>
                <a:srgbClr val="000000"/>
              </a:solidFill>
              <a:latin typeface="Helvetica" charset="0"/>
              <a:ea typeface="Helvetica" charset="0"/>
              <a:cs typeface="Helvetica" charset="0"/>
            </a:endParaRPr>
          </a:p>
          <a:p>
            <a:pPr defTabSz="257175"/>
            <a:r>
              <a:rPr lang="mr-IN" sz="563" dirty="0">
                <a:solidFill>
                  <a:srgbClr val="000000"/>
                </a:solidFill>
                <a:latin typeface="Helvetica" charset="0"/>
                <a:ea typeface="Helvetica" charset="0"/>
                <a:cs typeface="Helvetica" charset="0"/>
              </a:rPr>
              <a:t> "</a:t>
            </a:r>
            <a:r>
              <a:rPr lang="mr-IN" sz="563" dirty="0">
                <a:solidFill>
                  <a:srgbClr val="00B050"/>
                </a:solidFill>
                <a:latin typeface="Helvetica" charset="0"/>
                <a:ea typeface="Helvetica" charset="0"/>
                <a:cs typeface="Helvetica" charset="0"/>
              </a:rPr>
              <a:t>origin": { "type": "string" },</a:t>
            </a:r>
          </a:p>
          <a:p>
            <a:pPr defTabSz="257175"/>
            <a:r>
              <a:rPr lang="mr-IN" sz="563" dirty="0">
                <a:solidFill>
                  <a:srgbClr val="00B050"/>
                </a:solidFill>
                <a:latin typeface="Helvetica" charset="0"/>
                <a:ea typeface="Helvetica" charset="0"/>
                <a:cs typeface="Helvetica" charset="0"/>
              </a:rPr>
              <a:t> "shape": { "type": "string" },</a:t>
            </a:r>
          </a:p>
          <a:p>
            <a:pPr defTabSz="257175"/>
            <a:r>
              <a:rPr lang="mr-IN" sz="563" dirty="0">
                <a:solidFill>
                  <a:srgbClr val="00B050"/>
                </a:solidFill>
                <a:latin typeface="Helvetica" charset="0"/>
                <a:ea typeface="Helvetica" charset="0"/>
                <a:cs typeface="Helvetica" charset="0"/>
              </a:rPr>
              <a:t> "weight": { "type": "float" },</a:t>
            </a:r>
          </a:p>
          <a:p>
            <a:pPr defTabSz="257175"/>
            <a:r>
              <a:rPr lang="mr-IN" sz="563" dirty="0">
                <a:solidFill>
                  <a:srgbClr val="000000"/>
                </a:solidFill>
                <a:latin typeface="Helvetica" charset="0"/>
                <a:ea typeface="Helvetica" charset="0"/>
                <a:cs typeface="Helvetica" charset="0"/>
              </a:rPr>
              <a:t> "length": { "type": "float" },</a:t>
            </a:r>
          </a:p>
          <a:p>
            <a:pPr defTabSz="257175"/>
            <a:r>
              <a:rPr lang="mr-IN" sz="563" dirty="0">
                <a:solidFill>
                  <a:srgbClr val="000000"/>
                </a:solidFill>
                <a:latin typeface="Helvetica" charset="0"/>
                <a:ea typeface="Helvetica" charset="0"/>
                <a:cs typeface="Helvetica" charset="0"/>
              </a:rPr>
              <a:t> "width": { "type": "float" },</a:t>
            </a:r>
          </a:p>
          <a:p>
            <a:pPr defTabSz="257175"/>
            <a:r>
              <a:rPr lang="mr-IN" sz="563" dirty="0">
                <a:solidFill>
                  <a:srgbClr val="000000"/>
                </a:solidFill>
                <a:latin typeface="Helvetica" charset="0"/>
                <a:ea typeface="Helvetica" charset="0"/>
                <a:cs typeface="Helvetica" charset="0"/>
              </a:rPr>
              <a:t> "depth": { "type": "float" },</a:t>
            </a:r>
          </a:p>
          <a:p>
            <a:pPr defTabSz="257175"/>
            <a:r>
              <a:rPr lang="mr-IN" sz="563" dirty="0">
                <a:solidFill>
                  <a:srgbClr val="000000"/>
                </a:solidFill>
                <a:latin typeface="Helvetica" charset="0"/>
                <a:ea typeface="Helvetica" charset="0"/>
                <a:cs typeface="Helvetica" charset="0"/>
              </a:rPr>
              <a:t> "color": { "type": "string" },</a:t>
            </a:r>
            <a:endParaRPr lang="en-US" sz="563" dirty="0">
              <a:solidFill>
                <a:srgbClr val="000000"/>
              </a:solidFill>
              <a:latin typeface="Helvetica" charset="0"/>
              <a:ea typeface="Helvetica" charset="0"/>
              <a:cs typeface="Helvetica" charset="0"/>
            </a:endParaRPr>
          </a:p>
        </p:txBody>
      </p:sp>
      <p:pic>
        <p:nvPicPr>
          <p:cNvPr id="31" name="Picture 30"/>
          <p:cNvPicPr>
            <a:picLocks noChangeAspect="1"/>
          </p:cNvPicPr>
          <p:nvPr/>
        </p:nvPicPr>
        <p:blipFill>
          <a:blip r:embed="rId6"/>
          <a:stretch>
            <a:fillRect/>
          </a:stretch>
        </p:blipFill>
        <p:spPr>
          <a:xfrm>
            <a:off x="2388039" y="4184764"/>
            <a:ext cx="552966" cy="161282"/>
          </a:xfrm>
          <a:prstGeom prst="rect">
            <a:avLst/>
          </a:prstGeom>
        </p:spPr>
      </p:pic>
      <p:sp>
        <p:nvSpPr>
          <p:cNvPr id="32" name="Rectangle 31"/>
          <p:cNvSpPr/>
          <p:nvPr/>
        </p:nvSpPr>
        <p:spPr bwMode="auto">
          <a:xfrm>
            <a:off x="3159936" y="3075496"/>
            <a:ext cx="1583795" cy="1299077"/>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000000"/>
              </a:solidFill>
              <a:latin typeface="Helvetica" charset="0"/>
              <a:ea typeface="Helvetica" charset="0"/>
              <a:cs typeface="Helvetica" charset="0"/>
            </a:endParaRPr>
          </a:p>
        </p:txBody>
      </p:sp>
      <p:sp>
        <p:nvSpPr>
          <p:cNvPr id="33" name="TextBox 32"/>
          <p:cNvSpPr txBox="1"/>
          <p:nvPr/>
        </p:nvSpPr>
        <p:spPr>
          <a:xfrm>
            <a:off x="3220029" y="3143676"/>
            <a:ext cx="1202573" cy="213585"/>
          </a:xfrm>
          <a:prstGeom prst="rect">
            <a:avLst/>
          </a:prstGeom>
          <a:noFill/>
        </p:spPr>
        <p:txBody>
          <a:bodyPr wrap="none" rtlCol="0">
            <a:spAutoFit/>
          </a:bodyPr>
          <a:lstStyle/>
          <a:p>
            <a:pPr defTabSz="257175"/>
            <a:r>
              <a:rPr lang="en-US" sz="788" b="1">
                <a:solidFill>
                  <a:srgbClr val="000000"/>
                </a:solidFill>
                <a:latin typeface="Helvetica" charset="0"/>
                <a:ea typeface="Helvetica" charset="0"/>
                <a:cs typeface="Helvetica" charset="0"/>
              </a:rPr>
              <a:t>Kimberley Certificate</a:t>
            </a:r>
          </a:p>
        </p:txBody>
      </p:sp>
      <p:pic>
        <p:nvPicPr>
          <p:cNvPr id="34" name="Picture 33"/>
          <p:cNvPicPr>
            <a:picLocks noChangeAspect="1"/>
          </p:cNvPicPr>
          <p:nvPr/>
        </p:nvPicPr>
        <p:blipFill>
          <a:blip r:embed="rId5"/>
          <a:stretch>
            <a:fillRect/>
          </a:stretch>
        </p:blipFill>
        <p:spPr>
          <a:xfrm>
            <a:off x="4456266" y="3163541"/>
            <a:ext cx="151026" cy="151026"/>
          </a:xfrm>
          <a:prstGeom prst="rect">
            <a:avLst/>
          </a:prstGeom>
        </p:spPr>
      </p:pic>
      <p:sp>
        <p:nvSpPr>
          <p:cNvPr id="35" name="TextBox 34"/>
          <p:cNvSpPr txBox="1"/>
          <p:nvPr/>
        </p:nvSpPr>
        <p:spPr>
          <a:xfrm>
            <a:off x="4446080" y="3156661"/>
            <a:ext cx="264816" cy="187615"/>
          </a:xfrm>
          <a:prstGeom prst="rect">
            <a:avLst/>
          </a:prstGeom>
          <a:noFill/>
        </p:spPr>
        <p:txBody>
          <a:bodyPr wrap="none" rtlCol="0">
            <a:spAutoFit/>
          </a:bodyPr>
          <a:lstStyle/>
          <a:p>
            <a:pPr defTabSz="257175"/>
            <a:r>
              <a:rPr lang="en-US" sz="619">
                <a:solidFill>
                  <a:srgbClr val="000000"/>
                </a:solidFill>
                <a:latin typeface="Helvetica" charset="0"/>
                <a:ea typeface="Helvetica" charset="0"/>
                <a:cs typeface="Helvetica" charset="0"/>
              </a:rPr>
              <a:t>✔</a:t>
            </a:r>
          </a:p>
        </p:txBody>
      </p:sp>
      <p:sp>
        <p:nvSpPr>
          <p:cNvPr id="36" name="TextBox 35"/>
          <p:cNvSpPr txBox="1"/>
          <p:nvPr/>
        </p:nvSpPr>
        <p:spPr>
          <a:xfrm>
            <a:off x="3219185" y="3315971"/>
            <a:ext cx="1659429" cy="248017"/>
          </a:xfrm>
          <a:prstGeom prst="rect">
            <a:avLst/>
          </a:prstGeom>
          <a:noFill/>
        </p:spPr>
        <p:txBody>
          <a:bodyPr wrap="none" rtlCol="0">
            <a:spAutoFit/>
          </a:bodyPr>
          <a:lstStyle/>
          <a:p>
            <a:pPr defTabSz="257175"/>
            <a:r>
              <a:rPr lang="en-US" sz="506" b="1">
                <a:solidFill>
                  <a:srgbClr val="000000"/>
                </a:solidFill>
                <a:latin typeface="Helvetica" charset="0"/>
                <a:ea typeface="Helvetica" charset="0"/>
                <a:cs typeface="Helvetica" charset="0"/>
              </a:rPr>
              <a:t>Description</a:t>
            </a:r>
            <a:r>
              <a:rPr lang="en-US" sz="506">
                <a:solidFill>
                  <a:srgbClr val="000000"/>
                </a:solidFill>
                <a:latin typeface="Helvetica" charset="0"/>
                <a:ea typeface="Helvetica" charset="0"/>
                <a:cs typeface="Helvetica" charset="0"/>
              </a:rPr>
              <a:t>: Diamond export information including</a:t>
            </a:r>
          </a:p>
          <a:p>
            <a:pPr defTabSz="257175"/>
            <a:r>
              <a:rPr lang="en-US" sz="506">
                <a:solidFill>
                  <a:srgbClr val="000000"/>
                </a:solidFill>
                <a:latin typeface="Helvetica" charset="0"/>
                <a:ea typeface="Helvetica" charset="0"/>
                <a:cs typeface="Helvetica" charset="0"/>
              </a:rPr>
              <a:t>exporter, importer, certificates, verification, etc.</a:t>
            </a:r>
          </a:p>
        </p:txBody>
      </p:sp>
      <p:sp>
        <p:nvSpPr>
          <p:cNvPr id="37" name="TextBox 36"/>
          <p:cNvSpPr txBox="1"/>
          <p:nvPr/>
        </p:nvSpPr>
        <p:spPr>
          <a:xfrm>
            <a:off x="3228523" y="3534098"/>
            <a:ext cx="1563592" cy="845809"/>
          </a:xfrm>
          <a:prstGeom prst="rect">
            <a:avLst/>
          </a:prstGeom>
          <a:noFill/>
        </p:spPr>
        <p:txBody>
          <a:bodyPr wrap="square" rtlCol="0">
            <a:spAutoFit/>
          </a:bodyPr>
          <a:lstStyle/>
          <a:p>
            <a:pPr defTabSz="257175"/>
            <a:r>
              <a:rPr lang="en-US" sz="506" b="1" dirty="0">
                <a:solidFill>
                  <a:srgbClr val="000000"/>
                </a:solidFill>
                <a:latin typeface="Helvetica" charset="0"/>
                <a:ea typeface="Helvetica" charset="0"/>
                <a:cs typeface="Helvetica" charset="0"/>
              </a:rPr>
              <a:t>Sample Attributes</a:t>
            </a:r>
            <a:r>
              <a:rPr lang="en-US" sz="506" dirty="0">
                <a:solidFill>
                  <a:srgbClr val="000000"/>
                </a:solidFill>
                <a:latin typeface="Helvetica" charset="0"/>
                <a:ea typeface="Helvetica" charset="0"/>
                <a:cs typeface="Helvetica" charset="0"/>
              </a:rPr>
              <a:t>: </a:t>
            </a:r>
          </a:p>
          <a:p>
            <a:pPr defTabSz="257175"/>
            <a:endParaRPr lang="en-US" sz="450" dirty="0">
              <a:solidFill>
                <a:srgbClr val="000000"/>
              </a:solidFill>
              <a:latin typeface="Helvetica" charset="0"/>
              <a:ea typeface="Helvetica" charset="0"/>
              <a:cs typeface="Helvetica" charset="0"/>
            </a:endParaRPr>
          </a:p>
          <a:p>
            <a:pPr defTabSz="257175"/>
            <a:r>
              <a:rPr lang="mr-IN" sz="563" dirty="0">
                <a:solidFill>
                  <a:srgbClr val="000000"/>
                </a:solidFill>
                <a:latin typeface="Helvetica" charset="0"/>
                <a:ea typeface="Helvetica" charset="0"/>
                <a:cs typeface="Helvetica" charset="0"/>
              </a:rPr>
              <a:t>  "certificateBatchNumber": "1234567",</a:t>
            </a:r>
          </a:p>
          <a:p>
            <a:pPr defTabSz="257175"/>
            <a:r>
              <a:rPr lang="mr-IN" sz="563" dirty="0">
                <a:solidFill>
                  <a:srgbClr val="000000"/>
                </a:solidFill>
                <a:latin typeface="Helvetica" charset="0"/>
                <a:ea typeface="Helvetica" charset="0"/>
                <a:cs typeface="Helvetica" charset="0"/>
              </a:rPr>
              <a:t>  </a:t>
            </a:r>
            <a:r>
              <a:rPr lang="mr-IN" sz="563" dirty="0">
                <a:solidFill>
                  <a:srgbClr val="00B050"/>
                </a:solidFill>
                <a:latin typeface="Helvetica" charset="0"/>
                <a:ea typeface="Helvetica" charset="0"/>
                <a:cs typeface="Helvetica" charset="0"/>
              </a:rPr>
              <a:t>"creationDate": "2016-11-07T",</a:t>
            </a:r>
          </a:p>
          <a:p>
            <a:pPr defTabSz="257175"/>
            <a:r>
              <a:rPr lang="mr-IN" sz="563" dirty="0">
                <a:solidFill>
                  <a:srgbClr val="00B050"/>
                </a:solidFill>
                <a:latin typeface="Helvetica" charset="0"/>
                <a:ea typeface="Helvetica" charset="0"/>
                <a:cs typeface="Helvetica" charset="0"/>
              </a:rPr>
              <a:t>  "expiryDate": "2017-01-06T12:47:53.265Z",</a:t>
            </a:r>
          </a:p>
          <a:p>
            <a:pPr defTabSz="257175"/>
            <a:r>
              <a:rPr lang="mr-IN" sz="563" dirty="0">
                <a:solidFill>
                  <a:srgbClr val="00B050"/>
                </a:solidFill>
                <a:latin typeface="Helvetica" charset="0"/>
                <a:ea typeface="Helvetica" charset="0"/>
                <a:cs typeface="Helvetica" charset="0"/>
              </a:rPr>
              <a:t>  "exportCountry": "(Mining) ****",</a:t>
            </a:r>
          </a:p>
          <a:p>
            <a:pPr defTabSz="257175"/>
            <a:r>
              <a:rPr lang="mr-IN" sz="563" dirty="0">
                <a:solidFill>
                  <a:srgbClr val="000000"/>
                </a:solidFill>
                <a:latin typeface="Helvetica" charset="0"/>
                <a:ea typeface="Helvetica" charset="0"/>
                <a:cs typeface="Helvetica" charset="0"/>
              </a:rPr>
              <a:t>  "exportDate": "2016-11-07T12:00:00.000Z",</a:t>
            </a:r>
            <a:endParaRPr lang="en-US" sz="563" dirty="0">
              <a:solidFill>
                <a:srgbClr val="000000"/>
              </a:solidFill>
              <a:latin typeface="Helvetica" charset="0"/>
              <a:ea typeface="Helvetica" charset="0"/>
              <a:cs typeface="Helvetica" charset="0"/>
            </a:endParaRPr>
          </a:p>
        </p:txBody>
      </p:sp>
      <p:pic>
        <p:nvPicPr>
          <p:cNvPr id="38" name="Picture 37"/>
          <p:cNvPicPr>
            <a:picLocks noChangeAspect="1"/>
          </p:cNvPicPr>
          <p:nvPr/>
        </p:nvPicPr>
        <p:blipFill>
          <a:blip r:embed="rId6"/>
          <a:stretch>
            <a:fillRect/>
          </a:stretch>
        </p:blipFill>
        <p:spPr>
          <a:xfrm>
            <a:off x="4169597" y="4183917"/>
            <a:ext cx="552966" cy="161282"/>
          </a:xfrm>
          <a:prstGeom prst="rect">
            <a:avLst/>
          </a:prstGeom>
        </p:spPr>
      </p:pic>
      <p:sp>
        <p:nvSpPr>
          <p:cNvPr id="39" name="TextBox 38"/>
          <p:cNvSpPr txBox="1"/>
          <p:nvPr/>
        </p:nvSpPr>
        <p:spPr>
          <a:xfrm>
            <a:off x="5113003" y="3148924"/>
            <a:ext cx="1133384" cy="559961"/>
          </a:xfrm>
          <a:prstGeom prst="rect">
            <a:avLst/>
          </a:prstGeom>
          <a:solidFill>
            <a:schemeClr val="bg1">
              <a:lumMod val="75000"/>
            </a:schemeClr>
          </a:solidFill>
          <a:scene3d>
            <a:camera prst="orthographicFront"/>
            <a:lightRig rig="threePt" dir="t"/>
          </a:scene3d>
          <a:sp3d>
            <a:bevelT w="139700" h="139700" prst="divot"/>
          </a:sp3d>
        </p:spPr>
        <p:txBody>
          <a:bodyPr wrap="square" rtlCol="0">
            <a:spAutoFit/>
          </a:bodyPr>
          <a:lstStyle/>
          <a:p>
            <a:pPr defTabSz="257175"/>
            <a:r>
              <a:rPr lang="en-US" sz="1013" dirty="0">
                <a:solidFill>
                  <a:srgbClr val="00B050"/>
                </a:solidFill>
                <a:latin typeface="Arial"/>
              </a:rPr>
              <a:t>Highlight selected data to permit access</a:t>
            </a:r>
          </a:p>
        </p:txBody>
      </p:sp>
    </p:spTree>
    <p:extLst>
      <p:ext uri="{BB962C8B-B14F-4D97-AF65-F5344CB8AC3E}">
        <p14:creationId xmlns:p14="http://schemas.microsoft.com/office/powerpoint/2010/main" val="1888322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7706"/>
          </a:xfrm>
        </p:spPr>
        <p:txBody>
          <a:bodyPr/>
          <a:lstStyle/>
          <a:p>
            <a:r>
              <a:rPr lang="en-US" dirty="0" err="1"/>
              <a:t>Blockchain</a:t>
            </a:r>
            <a:r>
              <a:rPr lang="en-US" dirty="0"/>
              <a:t> Analytics: </a:t>
            </a:r>
            <a:r>
              <a:rPr lang="en-US" dirty="0" smtClean="0"/>
              <a:t>Compliance</a:t>
            </a:r>
            <a:endParaRPr lang="en-US" dirty="0"/>
          </a:p>
        </p:txBody>
      </p:sp>
      <p:sp>
        <p:nvSpPr>
          <p:cNvPr id="4" name="Slide Number Placeholder 3"/>
          <p:cNvSpPr>
            <a:spLocks noGrp="1"/>
          </p:cNvSpPr>
          <p:nvPr>
            <p:ph type="sldNum" sz="quarter" idx="10"/>
          </p:nvPr>
        </p:nvSpPr>
        <p:spPr/>
        <p:txBody>
          <a:bodyPr/>
          <a:lstStyle/>
          <a:p>
            <a:fld id="{820272B0-942A-3042-A9AE-5B6FB2BC2B77}" type="slidenum">
              <a:rPr lang="en-US" altLang="en-US"/>
              <a:pPr/>
              <a:t>9</a:t>
            </a:fld>
            <a:endParaRPr lang="en-US" altLang="en-US"/>
          </a:p>
        </p:txBody>
      </p:sp>
      <p:pic>
        <p:nvPicPr>
          <p:cNvPr id="40" name="Picture 39"/>
          <p:cNvPicPr>
            <a:picLocks noChangeAspect="1"/>
          </p:cNvPicPr>
          <p:nvPr/>
        </p:nvPicPr>
        <p:blipFill>
          <a:blip r:embed="rId2"/>
          <a:stretch>
            <a:fillRect/>
          </a:stretch>
        </p:blipFill>
        <p:spPr>
          <a:xfrm>
            <a:off x="785813" y="979260"/>
            <a:ext cx="6858000" cy="298540"/>
          </a:xfrm>
          <a:prstGeom prst="rect">
            <a:avLst/>
          </a:prstGeom>
        </p:spPr>
      </p:pic>
      <p:sp>
        <p:nvSpPr>
          <p:cNvPr id="41" name="Rectangle 40"/>
          <p:cNvSpPr/>
          <p:nvPr/>
        </p:nvSpPr>
        <p:spPr bwMode="auto">
          <a:xfrm>
            <a:off x="6642274" y="1001056"/>
            <a:ext cx="935336" cy="254945"/>
          </a:xfrm>
          <a:prstGeom prst="rect">
            <a:avLst/>
          </a:prstGeom>
          <a:solidFill>
            <a:srgbClr val="269DCA"/>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7889FB"/>
              </a:solidFill>
              <a:latin typeface="Arial"/>
            </a:endParaRPr>
          </a:p>
        </p:txBody>
      </p:sp>
      <p:pic>
        <p:nvPicPr>
          <p:cNvPr id="42" name="Picture 41"/>
          <p:cNvPicPr>
            <a:picLocks noChangeAspect="1"/>
          </p:cNvPicPr>
          <p:nvPr/>
        </p:nvPicPr>
        <p:blipFill>
          <a:blip r:embed="rId3"/>
          <a:stretch>
            <a:fillRect/>
          </a:stretch>
        </p:blipFill>
        <p:spPr>
          <a:xfrm>
            <a:off x="7352160" y="1027896"/>
            <a:ext cx="198661" cy="198661"/>
          </a:xfrm>
          <a:prstGeom prst="rect">
            <a:avLst/>
          </a:prstGeom>
        </p:spPr>
      </p:pic>
      <p:sp>
        <p:nvSpPr>
          <p:cNvPr id="43" name="TextBox 42"/>
          <p:cNvSpPr txBox="1"/>
          <p:nvPr/>
        </p:nvSpPr>
        <p:spPr>
          <a:xfrm>
            <a:off x="1478399" y="1058740"/>
            <a:ext cx="564578" cy="183255"/>
          </a:xfrm>
          <a:prstGeom prst="rect">
            <a:avLst/>
          </a:prstGeom>
          <a:solidFill>
            <a:srgbClr val="269DCA"/>
          </a:solidFill>
        </p:spPr>
        <p:txBody>
          <a:bodyPr wrap="none" rtlCol="0">
            <a:spAutoFit/>
          </a:bodyPr>
          <a:lstStyle/>
          <a:p>
            <a:pPr defTabSz="257175"/>
            <a:r>
              <a:rPr lang="en-US" sz="591">
                <a:solidFill>
                  <a:srgbClr val="FFFFFF"/>
                </a:solidFill>
                <a:latin typeface="Helvetica" charset="0"/>
                <a:ea typeface="Helvetica" charset="0"/>
                <a:cs typeface="Helvetica" charset="0"/>
              </a:rPr>
              <a:t>Obligations</a:t>
            </a:r>
          </a:p>
        </p:txBody>
      </p:sp>
      <p:sp>
        <p:nvSpPr>
          <p:cNvPr id="44" name="TextBox 43"/>
          <p:cNvSpPr txBox="1"/>
          <p:nvPr/>
        </p:nvSpPr>
        <p:spPr>
          <a:xfrm>
            <a:off x="2149767" y="1058740"/>
            <a:ext cx="813043" cy="183255"/>
          </a:xfrm>
          <a:prstGeom prst="rect">
            <a:avLst/>
          </a:prstGeom>
          <a:solidFill>
            <a:srgbClr val="269DCA"/>
          </a:solidFill>
        </p:spPr>
        <p:txBody>
          <a:bodyPr wrap="none" rtlCol="0">
            <a:spAutoFit/>
          </a:bodyPr>
          <a:lstStyle/>
          <a:p>
            <a:pPr defTabSz="257175"/>
            <a:r>
              <a:rPr lang="en-US" sz="591" b="1">
                <a:solidFill>
                  <a:srgbClr val="FFFFFF"/>
                </a:solidFill>
                <a:latin typeface="Helvetica" charset="0"/>
                <a:ea typeface="Helvetica" charset="0"/>
                <a:cs typeface="Helvetica" charset="0"/>
              </a:rPr>
              <a:t>Blockchain Rules</a:t>
            </a:r>
          </a:p>
        </p:txBody>
      </p:sp>
      <p:sp>
        <p:nvSpPr>
          <p:cNvPr id="45" name="TextBox 44"/>
          <p:cNvSpPr txBox="1"/>
          <p:nvPr/>
        </p:nvSpPr>
        <p:spPr>
          <a:xfrm>
            <a:off x="2943355" y="1058740"/>
            <a:ext cx="973343" cy="183255"/>
          </a:xfrm>
          <a:prstGeom prst="rect">
            <a:avLst/>
          </a:prstGeom>
          <a:solidFill>
            <a:srgbClr val="269DCA"/>
          </a:solidFill>
        </p:spPr>
        <p:txBody>
          <a:bodyPr wrap="none" rtlCol="0">
            <a:spAutoFit/>
          </a:bodyPr>
          <a:lstStyle/>
          <a:p>
            <a:pPr defTabSz="257175"/>
            <a:r>
              <a:rPr lang="en-US" sz="591">
                <a:solidFill>
                  <a:srgbClr val="FFFFFF"/>
                </a:solidFill>
                <a:latin typeface="Helvetica" charset="0"/>
                <a:ea typeface="Helvetica" charset="0"/>
                <a:cs typeface="Helvetica" charset="0"/>
              </a:rPr>
              <a:t>Compliance Dashboard</a:t>
            </a:r>
          </a:p>
        </p:txBody>
      </p:sp>
      <p:sp>
        <p:nvSpPr>
          <p:cNvPr id="46" name="TextBox 45"/>
          <p:cNvSpPr txBox="1"/>
          <p:nvPr/>
        </p:nvSpPr>
        <p:spPr>
          <a:xfrm>
            <a:off x="6396110" y="1039526"/>
            <a:ext cx="947695" cy="230832"/>
          </a:xfrm>
          <a:prstGeom prst="rect">
            <a:avLst/>
          </a:prstGeom>
          <a:solidFill>
            <a:srgbClr val="269DCA"/>
          </a:solidFill>
        </p:spPr>
        <p:txBody>
          <a:bodyPr wrap="none" rtlCol="0">
            <a:spAutoFit/>
          </a:bodyPr>
          <a:lstStyle/>
          <a:p>
            <a:pPr algn="r" defTabSz="257175"/>
            <a:r>
              <a:rPr lang="en-US" sz="394">
                <a:solidFill>
                  <a:srgbClr val="FFFFFF"/>
                </a:solidFill>
                <a:latin typeface="Helvetica" charset="0"/>
                <a:ea typeface="Helvetica" charset="0"/>
                <a:cs typeface="Helvetica" charset="0"/>
              </a:rPr>
              <a:t>Blockchain Cognitive Compliance</a:t>
            </a:r>
            <a:br>
              <a:rPr lang="en-US" sz="394">
                <a:solidFill>
                  <a:srgbClr val="FFFFFF"/>
                </a:solidFill>
                <a:latin typeface="Helvetica" charset="0"/>
                <a:ea typeface="Helvetica" charset="0"/>
                <a:cs typeface="Helvetica" charset="0"/>
              </a:rPr>
            </a:br>
            <a:r>
              <a:rPr lang="en-US" sz="338" i="1">
                <a:solidFill>
                  <a:srgbClr val="FFFFFF"/>
                </a:solidFill>
                <a:latin typeface="Helvetica" charset="0"/>
                <a:ea typeface="Helvetica" charset="0"/>
                <a:cs typeface="Helvetica" charset="0"/>
              </a:rPr>
              <a:t>Powered by</a:t>
            </a:r>
            <a:r>
              <a:rPr lang="en-US" sz="506">
                <a:solidFill>
                  <a:srgbClr val="FFFFFF"/>
                </a:solidFill>
                <a:latin typeface="Helvetica" charset="0"/>
                <a:ea typeface="Helvetica" charset="0"/>
                <a:cs typeface="Helvetica" charset="0"/>
              </a:rPr>
              <a:t> </a:t>
            </a:r>
            <a:r>
              <a:rPr lang="en-US" sz="450" b="1">
                <a:solidFill>
                  <a:srgbClr val="FFFFFF"/>
                </a:solidFill>
                <a:latin typeface="Helvetica" charset="0"/>
                <a:ea typeface="Helvetica" charset="0"/>
                <a:cs typeface="Helvetica" charset="0"/>
              </a:rPr>
              <a:t>IBM Blockchain</a:t>
            </a:r>
            <a:endParaRPr lang="en-US" sz="506" b="1">
              <a:solidFill>
                <a:srgbClr val="FFFFFF"/>
              </a:solidFill>
              <a:latin typeface="Helvetica" charset="0"/>
              <a:ea typeface="Helvetica" charset="0"/>
              <a:cs typeface="Helvetica" charset="0"/>
            </a:endParaRPr>
          </a:p>
        </p:txBody>
      </p:sp>
      <p:sp>
        <p:nvSpPr>
          <p:cNvPr id="47" name="Rectangle 46"/>
          <p:cNvSpPr/>
          <p:nvPr/>
        </p:nvSpPr>
        <p:spPr bwMode="auto">
          <a:xfrm>
            <a:off x="2173805" y="1245755"/>
            <a:ext cx="653567" cy="32043"/>
          </a:xfrm>
          <a:prstGeom prst="rect">
            <a:avLst/>
          </a:prstGeom>
          <a:solidFill>
            <a:schemeClr val="bg1"/>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7889FB"/>
              </a:solidFill>
              <a:latin typeface="Arial"/>
            </a:endParaRPr>
          </a:p>
        </p:txBody>
      </p:sp>
      <p:sp>
        <p:nvSpPr>
          <p:cNvPr id="48" name="TextBox 47"/>
          <p:cNvSpPr txBox="1"/>
          <p:nvPr/>
        </p:nvSpPr>
        <p:spPr>
          <a:xfrm>
            <a:off x="1189963" y="1445546"/>
            <a:ext cx="3268844" cy="248209"/>
          </a:xfrm>
          <a:prstGeom prst="rect">
            <a:avLst/>
          </a:prstGeom>
          <a:noFill/>
        </p:spPr>
        <p:txBody>
          <a:bodyPr wrap="none" rtlCol="0">
            <a:spAutoFit/>
          </a:bodyPr>
          <a:lstStyle/>
          <a:p>
            <a:pPr defTabSz="257175"/>
            <a:r>
              <a:rPr lang="en-US" sz="1013" b="1">
                <a:solidFill>
                  <a:srgbClr val="24455B"/>
                </a:solidFill>
                <a:latin typeface="Helvetica" charset="0"/>
                <a:ea typeface="Helvetica" charset="0"/>
                <a:cs typeface="Helvetica" charset="0"/>
              </a:rPr>
              <a:t>Blockchain Solution: </a:t>
            </a:r>
            <a:r>
              <a:rPr lang="en-US" sz="1013">
                <a:solidFill>
                  <a:srgbClr val="24455B"/>
                </a:solidFill>
                <a:latin typeface="Helvetica" charset="0"/>
                <a:ea typeface="Helvetica" charset="0"/>
                <a:cs typeface="Helvetica" charset="0"/>
              </a:rPr>
              <a:t>Eveledger Diamonds Tracking</a:t>
            </a:r>
          </a:p>
        </p:txBody>
      </p:sp>
      <p:sp>
        <p:nvSpPr>
          <p:cNvPr id="49" name="TextBox 48"/>
          <p:cNvSpPr txBox="1"/>
          <p:nvPr/>
        </p:nvSpPr>
        <p:spPr>
          <a:xfrm>
            <a:off x="1283811" y="2285131"/>
            <a:ext cx="914033" cy="183255"/>
          </a:xfrm>
          <a:prstGeom prst="rect">
            <a:avLst/>
          </a:prstGeom>
          <a:noFill/>
        </p:spPr>
        <p:txBody>
          <a:bodyPr wrap="none" rtlCol="0">
            <a:spAutoFit/>
          </a:bodyPr>
          <a:lstStyle/>
          <a:p>
            <a:pPr defTabSz="257175"/>
            <a:r>
              <a:rPr lang="en-US" sz="591">
                <a:solidFill>
                  <a:srgbClr val="25467A"/>
                </a:solidFill>
                <a:latin typeface="Helvetica" charset="0"/>
                <a:ea typeface="Helvetica" charset="0"/>
                <a:cs typeface="Helvetica" charset="0"/>
              </a:rPr>
              <a:t>Blockchain Datatypes</a:t>
            </a:r>
          </a:p>
        </p:txBody>
      </p:sp>
      <p:cxnSp>
        <p:nvCxnSpPr>
          <p:cNvPr id="50" name="Straight Connector 49"/>
          <p:cNvCxnSpPr/>
          <p:nvPr/>
        </p:nvCxnSpPr>
        <p:spPr bwMode="auto">
          <a:xfrm>
            <a:off x="3333541" y="2445670"/>
            <a:ext cx="548558" cy="0"/>
          </a:xfrm>
          <a:prstGeom prst="line">
            <a:avLst/>
          </a:prstGeom>
          <a:noFill/>
          <a:ln w="34925" cap="flat" cmpd="sng" algn="ctr">
            <a:solidFill>
              <a:srgbClr val="269DCA"/>
            </a:solidFill>
            <a:prstDash val="solid"/>
            <a:round/>
            <a:headEnd type="none" w="med" len="med"/>
            <a:tailEnd type="none" w="med" len="med"/>
          </a:ln>
          <a:effectLst/>
        </p:spPr>
      </p:cxnSp>
      <p:sp>
        <p:nvSpPr>
          <p:cNvPr id="51" name="TextBox 50"/>
          <p:cNvSpPr txBox="1"/>
          <p:nvPr/>
        </p:nvSpPr>
        <p:spPr>
          <a:xfrm>
            <a:off x="2253162" y="2288135"/>
            <a:ext cx="989373" cy="183255"/>
          </a:xfrm>
          <a:prstGeom prst="rect">
            <a:avLst/>
          </a:prstGeom>
          <a:noFill/>
        </p:spPr>
        <p:txBody>
          <a:bodyPr wrap="none" rtlCol="0">
            <a:spAutoFit/>
          </a:bodyPr>
          <a:lstStyle/>
          <a:p>
            <a:pPr defTabSz="257175"/>
            <a:r>
              <a:rPr lang="en-US" sz="591">
                <a:solidFill>
                  <a:srgbClr val="25467A"/>
                </a:solidFill>
                <a:latin typeface="Helvetica" charset="0"/>
                <a:ea typeface="Helvetica" charset="0"/>
                <a:cs typeface="Helvetica" charset="0"/>
              </a:rPr>
              <a:t>Blockchain Permissions</a:t>
            </a:r>
          </a:p>
        </p:txBody>
      </p:sp>
      <p:cxnSp>
        <p:nvCxnSpPr>
          <p:cNvPr id="52" name="Straight Connector 51"/>
          <p:cNvCxnSpPr/>
          <p:nvPr/>
        </p:nvCxnSpPr>
        <p:spPr bwMode="auto">
          <a:xfrm>
            <a:off x="1234564" y="1762421"/>
            <a:ext cx="5908088" cy="0"/>
          </a:xfrm>
          <a:prstGeom prst="line">
            <a:avLst/>
          </a:prstGeom>
          <a:noFill/>
          <a:ln w="12700" cap="flat" cmpd="sng" algn="ctr">
            <a:solidFill>
              <a:schemeClr val="tx1"/>
            </a:solidFill>
            <a:prstDash val="solid"/>
            <a:round/>
            <a:headEnd type="none" w="med" len="med"/>
            <a:tailEnd type="none" w="med" len="med"/>
          </a:ln>
          <a:effectLst/>
        </p:spPr>
      </p:cxnSp>
      <p:sp>
        <p:nvSpPr>
          <p:cNvPr id="53" name="TextBox 52"/>
          <p:cNvSpPr txBox="1"/>
          <p:nvPr/>
        </p:nvSpPr>
        <p:spPr>
          <a:xfrm>
            <a:off x="1264518" y="1852944"/>
            <a:ext cx="1604927" cy="213585"/>
          </a:xfrm>
          <a:prstGeom prst="rect">
            <a:avLst/>
          </a:prstGeom>
          <a:noFill/>
        </p:spPr>
        <p:txBody>
          <a:bodyPr wrap="none" rtlCol="0">
            <a:spAutoFit/>
          </a:bodyPr>
          <a:lstStyle/>
          <a:p>
            <a:pPr defTabSz="257175"/>
            <a:r>
              <a:rPr lang="en-US" sz="788" b="1">
                <a:solidFill>
                  <a:srgbClr val="000000"/>
                </a:solidFill>
                <a:latin typeface="Helvetica" charset="0"/>
                <a:ea typeface="Helvetica" charset="0"/>
                <a:cs typeface="Helvetica" charset="0"/>
              </a:rPr>
              <a:t>Rule Definition for Obligation</a:t>
            </a:r>
          </a:p>
        </p:txBody>
      </p:sp>
      <p:sp>
        <p:nvSpPr>
          <p:cNvPr id="54" name="Rectangle 53"/>
          <p:cNvSpPr/>
          <p:nvPr/>
        </p:nvSpPr>
        <p:spPr>
          <a:xfrm>
            <a:off x="1258577" y="2013862"/>
            <a:ext cx="4406774" cy="187615"/>
          </a:xfrm>
          <a:prstGeom prst="rect">
            <a:avLst/>
          </a:prstGeom>
        </p:spPr>
        <p:txBody>
          <a:bodyPr wrap="square">
            <a:spAutoFit/>
          </a:bodyPr>
          <a:lstStyle/>
          <a:p>
            <a:pPr defTabSz="257175"/>
            <a:r>
              <a:rPr lang="en-US" sz="619" i="1">
                <a:solidFill>
                  <a:srgbClr val="000000"/>
                </a:solidFill>
                <a:latin typeface="Helvetica" charset="0"/>
                <a:ea typeface="Helvetica" charset="0"/>
                <a:cs typeface="Helvetica" charset="0"/>
              </a:rPr>
              <a:t>Any diamond from a participating country, should have a Kimberley certificate </a:t>
            </a:r>
          </a:p>
        </p:txBody>
      </p:sp>
      <p:sp>
        <p:nvSpPr>
          <p:cNvPr id="55" name="TextBox 54"/>
          <p:cNvSpPr txBox="1"/>
          <p:nvPr/>
        </p:nvSpPr>
        <p:spPr>
          <a:xfrm>
            <a:off x="3281010" y="2287289"/>
            <a:ext cx="718466" cy="183255"/>
          </a:xfrm>
          <a:prstGeom prst="rect">
            <a:avLst/>
          </a:prstGeom>
          <a:noFill/>
        </p:spPr>
        <p:txBody>
          <a:bodyPr wrap="none" rtlCol="0">
            <a:spAutoFit/>
          </a:bodyPr>
          <a:lstStyle/>
          <a:p>
            <a:pPr defTabSz="257175"/>
            <a:r>
              <a:rPr lang="en-US" sz="591" b="1">
                <a:solidFill>
                  <a:srgbClr val="25467A"/>
                </a:solidFill>
                <a:latin typeface="Helvetica" charset="0"/>
                <a:ea typeface="Helvetica" charset="0"/>
                <a:cs typeface="Helvetica" charset="0"/>
              </a:rPr>
              <a:t>Rule Definition</a:t>
            </a:r>
          </a:p>
        </p:txBody>
      </p:sp>
      <p:sp>
        <p:nvSpPr>
          <p:cNvPr id="56" name="Rectangle 55"/>
          <p:cNvSpPr/>
          <p:nvPr/>
        </p:nvSpPr>
        <p:spPr>
          <a:xfrm>
            <a:off x="1390980" y="2485093"/>
            <a:ext cx="4406774" cy="161583"/>
          </a:xfrm>
          <a:prstGeom prst="rect">
            <a:avLst/>
          </a:prstGeom>
        </p:spPr>
        <p:txBody>
          <a:bodyPr wrap="square">
            <a:spAutoFit/>
          </a:bodyPr>
          <a:lstStyle/>
          <a:p>
            <a:pPr defTabSz="257175"/>
            <a:r>
              <a:rPr lang="en-US" sz="450">
                <a:solidFill>
                  <a:srgbClr val="000000"/>
                </a:solidFill>
                <a:latin typeface="Helvetica" charset="0"/>
                <a:ea typeface="Helvetica" charset="0"/>
                <a:cs typeface="Helvetica" charset="0"/>
              </a:rPr>
              <a:t>From the available data structures on the left create the compliance and non-compliance rules</a:t>
            </a:r>
          </a:p>
        </p:txBody>
      </p:sp>
      <p:pic>
        <p:nvPicPr>
          <p:cNvPr id="57" name="Picture 56"/>
          <p:cNvPicPr>
            <a:picLocks noChangeAspect="1"/>
          </p:cNvPicPr>
          <p:nvPr/>
        </p:nvPicPr>
        <p:blipFill>
          <a:blip r:embed="rId4"/>
          <a:stretch>
            <a:fillRect/>
          </a:stretch>
        </p:blipFill>
        <p:spPr>
          <a:xfrm>
            <a:off x="1317902" y="2497768"/>
            <a:ext cx="125299" cy="106736"/>
          </a:xfrm>
          <a:prstGeom prst="rect">
            <a:avLst/>
          </a:prstGeom>
        </p:spPr>
      </p:pic>
      <p:sp>
        <p:nvSpPr>
          <p:cNvPr id="58" name="Rectangle 57"/>
          <p:cNvSpPr/>
          <p:nvPr/>
        </p:nvSpPr>
        <p:spPr bwMode="auto">
          <a:xfrm>
            <a:off x="1289132" y="2778951"/>
            <a:ext cx="1654223" cy="1803613"/>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000000"/>
              </a:solidFill>
              <a:latin typeface="Helvetica" charset="0"/>
              <a:ea typeface="Helvetica" charset="0"/>
              <a:cs typeface="Helvetica" charset="0"/>
            </a:endParaRPr>
          </a:p>
        </p:txBody>
      </p:sp>
      <p:sp>
        <p:nvSpPr>
          <p:cNvPr id="59" name="TextBox 58"/>
          <p:cNvSpPr txBox="1"/>
          <p:nvPr/>
        </p:nvSpPr>
        <p:spPr>
          <a:xfrm>
            <a:off x="1349226" y="2847130"/>
            <a:ext cx="1122423" cy="213585"/>
          </a:xfrm>
          <a:prstGeom prst="rect">
            <a:avLst/>
          </a:prstGeom>
          <a:noFill/>
        </p:spPr>
        <p:txBody>
          <a:bodyPr wrap="none" rtlCol="0">
            <a:spAutoFit/>
          </a:bodyPr>
          <a:lstStyle/>
          <a:p>
            <a:pPr defTabSz="257175"/>
            <a:r>
              <a:rPr lang="en-US" sz="788">
                <a:solidFill>
                  <a:srgbClr val="000000"/>
                </a:solidFill>
                <a:latin typeface="Helvetica" charset="0"/>
                <a:ea typeface="Helvetica" charset="0"/>
                <a:cs typeface="Helvetica" charset="0"/>
              </a:rPr>
              <a:t>Kimberley Certificate</a:t>
            </a:r>
          </a:p>
        </p:txBody>
      </p:sp>
      <p:sp>
        <p:nvSpPr>
          <p:cNvPr id="60" name="TextBox 59"/>
          <p:cNvSpPr txBox="1"/>
          <p:nvPr/>
        </p:nvSpPr>
        <p:spPr>
          <a:xfrm>
            <a:off x="1348382" y="3019425"/>
            <a:ext cx="1659429" cy="248017"/>
          </a:xfrm>
          <a:prstGeom prst="rect">
            <a:avLst/>
          </a:prstGeom>
          <a:noFill/>
        </p:spPr>
        <p:txBody>
          <a:bodyPr wrap="none" rtlCol="0">
            <a:spAutoFit/>
          </a:bodyPr>
          <a:lstStyle/>
          <a:p>
            <a:pPr defTabSz="257175"/>
            <a:r>
              <a:rPr lang="en-US" sz="506" b="1">
                <a:solidFill>
                  <a:srgbClr val="000000"/>
                </a:solidFill>
                <a:latin typeface="Helvetica" charset="0"/>
                <a:ea typeface="Helvetica" charset="0"/>
                <a:cs typeface="Helvetica" charset="0"/>
              </a:rPr>
              <a:t>Description</a:t>
            </a:r>
            <a:r>
              <a:rPr lang="en-US" sz="506">
                <a:solidFill>
                  <a:srgbClr val="000000"/>
                </a:solidFill>
                <a:latin typeface="Helvetica" charset="0"/>
                <a:ea typeface="Helvetica" charset="0"/>
                <a:cs typeface="Helvetica" charset="0"/>
              </a:rPr>
              <a:t>: Diamond export information including</a:t>
            </a:r>
          </a:p>
          <a:p>
            <a:pPr defTabSz="257175"/>
            <a:r>
              <a:rPr lang="en-US" sz="506">
                <a:solidFill>
                  <a:srgbClr val="000000"/>
                </a:solidFill>
                <a:latin typeface="Helvetica" charset="0"/>
                <a:ea typeface="Helvetica" charset="0"/>
                <a:cs typeface="Helvetica" charset="0"/>
              </a:rPr>
              <a:t>exporter, importer, certificates, verification, etc.</a:t>
            </a:r>
          </a:p>
        </p:txBody>
      </p:sp>
      <p:sp>
        <p:nvSpPr>
          <p:cNvPr id="61" name="TextBox 60"/>
          <p:cNvSpPr txBox="1"/>
          <p:nvPr/>
        </p:nvSpPr>
        <p:spPr>
          <a:xfrm>
            <a:off x="1357720" y="3222275"/>
            <a:ext cx="1563592" cy="1452192"/>
          </a:xfrm>
          <a:prstGeom prst="rect">
            <a:avLst/>
          </a:prstGeom>
          <a:noFill/>
        </p:spPr>
        <p:txBody>
          <a:bodyPr wrap="square" rtlCol="0">
            <a:spAutoFit/>
          </a:bodyPr>
          <a:lstStyle/>
          <a:p>
            <a:pPr defTabSz="257175"/>
            <a:r>
              <a:rPr lang="en-US" sz="506" b="1">
                <a:solidFill>
                  <a:srgbClr val="000000"/>
                </a:solidFill>
                <a:latin typeface="Helvetica" charset="0"/>
                <a:ea typeface="Helvetica" charset="0"/>
                <a:cs typeface="Helvetica" charset="0"/>
              </a:rPr>
              <a:t>Available Attributes</a:t>
            </a:r>
            <a:r>
              <a:rPr lang="en-US" sz="506">
                <a:solidFill>
                  <a:srgbClr val="000000"/>
                </a:solidFill>
                <a:latin typeface="Helvetica" charset="0"/>
                <a:ea typeface="Helvetica" charset="0"/>
                <a:cs typeface="Helvetica" charset="0"/>
              </a:rPr>
              <a:t>: </a:t>
            </a:r>
          </a:p>
          <a:p>
            <a:pPr defTabSz="257175"/>
            <a:endParaRPr lang="en-US" sz="450">
              <a:solidFill>
                <a:srgbClr val="000000"/>
              </a:solidFill>
              <a:latin typeface="Helvetica" charset="0"/>
              <a:ea typeface="Helvetica" charset="0"/>
              <a:cs typeface="Helvetica" charset="0"/>
            </a:endParaRPr>
          </a:p>
          <a:p>
            <a:pPr defTabSz="257175"/>
            <a:r>
              <a:rPr lang="mr-IN" sz="563">
                <a:solidFill>
                  <a:srgbClr val="000000"/>
                </a:solidFill>
                <a:latin typeface="Helvetica" charset="0"/>
                <a:ea typeface="Helvetica" charset="0"/>
                <a:cs typeface="Helvetica" charset="0"/>
              </a:rPr>
              <a:t>certificateBatchNumber</a:t>
            </a:r>
            <a:endParaRPr lang="en-US" sz="563">
              <a:solidFill>
                <a:srgbClr val="000000"/>
              </a:solidFill>
              <a:latin typeface="Helvetica" charset="0"/>
              <a:ea typeface="Helvetica" charset="0"/>
              <a:cs typeface="Helvetica" charset="0"/>
            </a:endParaRPr>
          </a:p>
          <a:p>
            <a:pPr defTabSz="257175"/>
            <a:r>
              <a:rPr lang="en-US" sz="563" b="1">
                <a:solidFill>
                  <a:srgbClr val="000000"/>
                </a:solidFill>
                <a:latin typeface="Helvetica" charset="0"/>
                <a:ea typeface="Helvetica" charset="0"/>
                <a:cs typeface="Helvetica" charset="0"/>
              </a:rPr>
              <a:t>hasPaperKBCUploaded</a:t>
            </a:r>
          </a:p>
          <a:p>
            <a:pPr defTabSz="257175"/>
            <a:r>
              <a:rPr lang="mr-IN" sz="563">
                <a:solidFill>
                  <a:srgbClr val="000000"/>
                </a:solidFill>
                <a:latin typeface="Helvetica" charset="0"/>
                <a:ea typeface="Helvetica" charset="0"/>
                <a:cs typeface="Helvetica" charset="0"/>
              </a:rPr>
              <a:t>creationDate</a:t>
            </a:r>
            <a:endParaRPr lang="en-US" sz="563">
              <a:solidFill>
                <a:srgbClr val="000000"/>
              </a:solidFill>
              <a:latin typeface="Helvetica" charset="0"/>
              <a:ea typeface="Helvetica" charset="0"/>
              <a:cs typeface="Helvetica" charset="0"/>
            </a:endParaRPr>
          </a:p>
          <a:p>
            <a:pPr defTabSz="257175"/>
            <a:r>
              <a:rPr lang="mr-IN" sz="563">
                <a:solidFill>
                  <a:srgbClr val="000000"/>
                </a:solidFill>
                <a:latin typeface="Helvetica" charset="0"/>
                <a:ea typeface="Helvetica" charset="0"/>
                <a:cs typeface="Helvetica" charset="0"/>
              </a:rPr>
              <a:t>expiryDate</a:t>
            </a:r>
          </a:p>
          <a:p>
            <a:pPr defTabSz="257175"/>
            <a:r>
              <a:rPr lang="mr-IN" sz="563" b="1">
                <a:solidFill>
                  <a:srgbClr val="000000"/>
                </a:solidFill>
                <a:latin typeface="Helvetica" charset="0"/>
                <a:ea typeface="Helvetica" charset="0"/>
                <a:cs typeface="Helvetica" charset="0"/>
              </a:rPr>
              <a:t>exportCountry</a:t>
            </a:r>
            <a:endParaRPr lang="en-US" sz="563" b="1">
              <a:solidFill>
                <a:srgbClr val="000000"/>
              </a:solidFill>
              <a:latin typeface="Helvetica" charset="0"/>
              <a:ea typeface="Helvetica" charset="0"/>
              <a:cs typeface="Helvetica" charset="0"/>
            </a:endParaRPr>
          </a:p>
          <a:p>
            <a:pPr defTabSz="257175"/>
            <a:r>
              <a:rPr lang="mr-IN" sz="563">
                <a:solidFill>
                  <a:srgbClr val="000000"/>
                </a:solidFill>
                <a:latin typeface="Helvetica" charset="0"/>
                <a:ea typeface="Helvetica" charset="0"/>
                <a:cs typeface="Helvetica" charset="0"/>
              </a:rPr>
              <a:t>exportDate</a:t>
            </a:r>
            <a:endParaRPr lang="en-US" sz="563">
              <a:solidFill>
                <a:srgbClr val="000000"/>
              </a:solidFill>
              <a:latin typeface="Helvetica" charset="0"/>
              <a:ea typeface="Helvetica" charset="0"/>
              <a:cs typeface="Helvetica" charset="0"/>
            </a:endParaRPr>
          </a:p>
          <a:p>
            <a:pPr defTabSz="257175"/>
            <a:r>
              <a:rPr lang="en-US" sz="563">
                <a:solidFill>
                  <a:srgbClr val="000000"/>
                </a:solidFill>
                <a:latin typeface="Helvetica" charset="0"/>
                <a:ea typeface="Helvetica" charset="0"/>
                <a:cs typeface="Helvetica" charset="0"/>
              </a:rPr>
              <a:t>exportCountry</a:t>
            </a:r>
          </a:p>
          <a:p>
            <a:pPr defTabSz="257175"/>
            <a:r>
              <a:rPr lang="en-US" sz="563">
                <a:solidFill>
                  <a:srgbClr val="000000"/>
                </a:solidFill>
                <a:latin typeface="Helvetica" charset="0"/>
                <a:ea typeface="Helvetica" charset="0"/>
                <a:cs typeface="Helvetica" charset="0"/>
              </a:rPr>
              <a:t>hasPaperKBCUploaded</a:t>
            </a:r>
          </a:p>
          <a:p>
            <a:pPr defTabSz="257175"/>
            <a:r>
              <a:rPr lang="en-US" sz="563">
                <a:solidFill>
                  <a:srgbClr val="000000"/>
                </a:solidFill>
                <a:latin typeface="Helvetica" charset="0"/>
                <a:ea typeface="Helvetica" charset="0"/>
                <a:cs typeface="Helvetica" charset="0"/>
              </a:rPr>
              <a:t>verifiedBy</a:t>
            </a:r>
          </a:p>
          <a:p>
            <a:pPr defTabSz="257175"/>
            <a:r>
              <a:rPr lang="en-US" sz="563">
                <a:solidFill>
                  <a:srgbClr val="000000"/>
                </a:solidFill>
                <a:latin typeface="Helvetica" charset="0"/>
                <a:ea typeface="Helvetica" charset="0"/>
                <a:cs typeface="Helvetica" charset="0"/>
              </a:rPr>
              <a:t>verifierDetails</a:t>
            </a:r>
          </a:p>
          <a:p>
            <a:pPr defTabSz="257175"/>
            <a:r>
              <a:rPr lang="en-US" sz="563">
                <a:solidFill>
                  <a:srgbClr val="000000"/>
                </a:solidFill>
                <a:latin typeface="Helvetica" charset="0"/>
                <a:ea typeface="Helvetica" charset="0"/>
                <a:cs typeface="Helvetica" charset="0"/>
              </a:rPr>
              <a:t>verifyDate</a:t>
            </a:r>
          </a:p>
          <a:p>
            <a:pPr defTabSz="257175"/>
            <a:r>
              <a:rPr lang="en-US" sz="563">
                <a:solidFill>
                  <a:srgbClr val="000000"/>
                </a:solidFill>
                <a:latin typeface="Helvetica" charset="0"/>
                <a:ea typeface="Helvetica" charset="0"/>
                <a:cs typeface="Helvetica" charset="0"/>
              </a:rPr>
              <a:t>weight</a:t>
            </a:r>
          </a:p>
          <a:p>
            <a:pPr defTabSz="257175"/>
            <a:r>
              <a:rPr lang="en-US" sz="563">
                <a:solidFill>
                  <a:srgbClr val="000000"/>
                </a:solidFill>
                <a:latin typeface="Helvetica" charset="0"/>
                <a:ea typeface="Helvetica" charset="0"/>
                <a:cs typeface="Helvetica" charset="0"/>
              </a:rPr>
              <a:t>shippedDate</a:t>
            </a:r>
          </a:p>
          <a:p>
            <a:pPr defTabSz="257175"/>
            <a:endParaRPr lang="en-US" sz="563">
              <a:solidFill>
                <a:srgbClr val="000000"/>
              </a:solidFill>
              <a:latin typeface="Helvetica" charset="0"/>
              <a:ea typeface="Helvetica" charset="0"/>
              <a:cs typeface="Helvetica" charset="0"/>
            </a:endParaRPr>
          </a:p>
        </p:txBody>
      </p:sp>
      <p:pic>
        <p:nvPicPr>
          <p:cNvPr id="62" name="Picture 61"/>
          <p:cNvPicPr>
            <a:picLocks noChangeAspect="1"/>
          </p:cNvPicPr>
          <p:nvPr/>
        </p:nvPicPr>
        <p:blipFill>
          <a:blip r:embed="rId5"/>
          <a:stretch>
            <a:fillRect/>
          </a:stretch>
        </p:blipFill>
        <p:spPr>
          <a:xfrm>
            <a:off x="2298793" y="4403956"/>
            <a:ext cx="552966" cy="161282"/>
          </a:xfrm>
          <a:prstGeom prst="rect">
            <a:avLst/>
          </a:prstGeom>
        </p:spPr>
      </p:pic>
      <p:sp>
        <p:nvSpPr>
          <p:cNvPr id="63" name="Rectangle 62"/>
          <p:cNvSpPr/>
          <p:nvPr/>
        </p:nvSpPr>
        <p:spPr bwMode="auto">
          <a:xfrm>
            <a:off x="3249463" y="2796439"/>
            <a:ext cx="3413184" cy="944093"/>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000000"/>
              </a:solidFill>
              <a:latin typeface="Helvetica" charset="0"/>
              <a:ea typeface="Helvetica" charset="0"/>
              <a:cs typeface="Helvetica" charset="0"/>
            </a:endParaRPr>
          </a:p>
        </p:txBody>
      </p:sp>
      <p:sp>
        <p:nvSpPr>
          <p:cNvPr id="64" name="TextBox 63"/>
          <p:cNvSpPr txBox="1"/>
          <p:nvPr/>
        </p:nvSpPr>
        <p:spPr>
          <a:xfrm>
            <a:off x="3288992" y="2834145"/>
            <a:ext cx="1031051" cy="196208"/>
          </a:xfrm>
          <a:prstGeom prst="rect">
            <a:avLst/>
          </a:prstGeom>
          <a:noFill/>
        </p:spPr>
        <p:txBody>
          <a:bodyPr wrap="none" rtlCol="0">
            <a:spAutoFit/>
          </a:bodyPr>
          <a:lstStyle/>
          <a:p>
            <a:pPr defTabSz="257175"/>
            <a:r>
              <a:rPr lang="en-US" sz="675">
                <a:solidFill>
                  <a:srgbClr val="25467A"/>
                </a:solidFill>
                <a:latin typeface="Helvetica" charset="0"/>
                <a:ea typeface="Helvetica" charset="0"/>
                <a:cs typeface="Helvetica" charset="0"/>
              </a:rPr>
              <a:t>Compliance Condition</a:t>
            </a:r>
          </a:p>
        </p:txBody>
      </p:sp>
      <p:sp>
        <p:nvSpPr>
          <p:cNvPr id="65" name="Rectangle 64"/>
          <p:cNvSpPr/>
          <p:nvPr/>
        </p:nvSpPr>
        <p:spPr bwMode="auto">
          <a:xfrm>
            <a:off x="3253710" y="3829385"/>
            <a:ext cx="3413184" cy="937878"/>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endParaRPr lang="en-US" sz="1238">
              <a:solidFill>
                <a:srgbClr val="000000"/>
              </a:solidFill>
              <a:latin typeface="Helvetica" charset="0"/>
              <a:ea typeface="Helvetica" charset="0"/>
              <a:cs typeface="Helvetica" charset="0"/>
            </a:endParaRPr>
          </a:p>
        </p:txBody>
      </p:sp>
      <p:sp>
        <p:nvSpPr>
          <p:cNvPr id="66" name="TextBox 65"/>
          <p:cNvSpPr txBox="1"/>
          <p:nvPr/>
        </p:nvSpPr>
        <p:spPr>
          <a:xfrm>
            <a:off x="3293239" y="3867091"/>
            <a:ext cx="1199367" cy="196208"/>
          </a:xfrm>
          <a:prstGeom prst="rect">
            <a:avLst/>
          </a:prstGeom>
          <a:noFill/>
        </p:spPr>
        <p:txBody>
          <a:bodyPr wrap="none" rtlCol="0">
            <a:spAutoFit/>
          </a:bodyPr>
          <a:lstStyle/>
          <a:p>
            <a:pPr defTabSz="257175"/>
            <a:r>
              <a:rPr lang="en-US" sz="675">
                <a:solidFill>
                  <a:srgbClr val="25467A"/>
                </a:solidFill>
                <a:latin typeface="Helvetica" charset="0"/>
                <a:ea typeface="Helvetica" charset="0"/>
                <a:cs typeface="Helvetica" charset="0"/>
              </a:rPr>
              <a:t>Non-compliance Condition</a:t>
            </a:r>
          </a:p>
        </p:txBody>
      </p:sp>
      <p:grpSp>
        <p:nvGrpSpPr>
          <p:cNvPr id="67" name="Group 66"/>
          <p:cNvGrpSpPr/>
          <p:nvPr/>
        </p:nvGrpSpPr>
        <p:grpSpPr>
          <a:xfrm>
            <a:off x="2696654" y="3441604"/>
            <a:ext cx="235962" cy="156294"/>
            <a:chOff x="3369880" y="4245680"/>
            <a:chExt cx="419485" cy="277856"/>
          </a:xfrm>
        </p:grpSpPr>
        <p:pic>
          <p:nvPicPr>
            <p:cNvPr id="68" name="Picture 67"/>
            <p:cNvPicPr>
              <a:picLocks noChangeAspect="1"/>
            </p:cNvPicPr>
            <p:nvPr/>
          </p:nvPicPr>
          <p:blipFill>
            <a:blip r:embed="rId6"/>
            <a:stretch>
              <a:fillRect/>
            </a:stretch>
          </p:blipFill>
          <p:spPr>
            <a:xfrm>
              <a:off x="3378934" y="4245680"/>
              <a:ext cx="268491" cy="268491"/>
            </a:xfrm>
            <a:prstGeom prst="rect">
              <a:avLst/>
            </a:prstGeom>
          </p:spPr>
        </p:pic>
        <p:sp>
          <p:nvSpPr>
            <p:cNvPr id="69" name="TextBox 68"/>
            <p:cNvSpPr txBox="1"/>
            <p:nvPr/>
          </p:nvSpPr>
          <p:spPr>
            <a:xfrm>
              <a:off x="3369880" y="4251552"/>
              <a:ext cx="419485" cy="271984"/>
            </a:xfrm>
            <a:prstGeom prst="rect">
              <a:avLst/>
            </a:prstGeom>
            <a:noFill/>
          </p:spPr>
          <p:txBody>
            <a:bodyPr wrap="none" rtlCol="0">
              <a:spAutoFit/>
            </a:bodyPr>
            <a:lstStyle/>
            <a:p>
              <a:pPr defTabSz="257175"/>
              <a:r>
                <a:rPr lang="en-US" sz="394">
                  <a:solidFill>
                    <a:srgbClr val="000000"/>
                  </a:solidFill>
                  <a:latin typeface="Helvetica" charset="0"/>
                  <a:ea typeface="Helvetica" charset="0"/>
                  <a:cs typeface="Helvetica" charset="0"/>
                </a:rPr>
                <a:t>✔</a:t>
              </a:r>
            </a:p>
          </p:txBody>
        </p:sp>
      </p:grpSp>
      <p:grpSp>
        <p:nvGrpSpPr>
          <p:cNvPr id="70" name="Group 69"/>
          <p:cNvGrpSpPr/>
          <p:nvPr/>
        </p:nvGrpSpPr>
        <p:grpSpPr>
          <a:xfrm>
            <a:off x="2695808" y="3710657"/>
            <a:ext cx="235962" cy="156294"/>
            <a:chOff x="3369880" y="4245680"/>
            <a:chExt cx="419485" cy="277856"/>
          </a:xfrm>
        </p:grpSpPr>
        <p:pic>
          <p:nvPicPr>
            <p:cNvPr id="71" name="Picture 70"/>
            <p:cNvPicPr>
              <a:picLocks noChangeAspect="1"/>
            </p:cNvPicPr>
            <p:nvPr/>
          </p:nvPicPr>
          <p:blipFill>
            <a:blip r:embed="rId6"/>
            <a:stretch>
              <a:fillRect/>
            </a:stretch>
          </p:blipFill>
          <p:spPr>
            <a:xfrm>
              <a:off x="3378934" y="4245680"/>
              <a:ext cx="268491" cy="268491"/>
            </a:xfrm>
            <a:prstGeom prst="rect">
              <a:avLst/>
            </a:prstGeom>
          </p:spPr>
        </p:pic>
        <p:sp>
          <p:nvSpPr>
            <p:cNvPr id="72" name="TextBox 71"/>
            <p:cNvSpPr txBox="1"/>
            <p:nvPr/>
          </p:nvSpPr>
          <p:spPr>
            <a:xfrm>
              <a:off x="3369880" y="4251552"/>
              <a:ext cx="419485" cy="271984"/>
            </a:xfrm>
            <a:prstGeom prst="rect">
              <a:avLst/>
            </a:prstGeom>
            <a:noFill/>
          </p:spPr>
          <p:txBody>
            <a:bodyPr wrap="none" rtlCol="0">
              <a:spAutoFit/>
            </a:bodyPr>
            <a:lstStyle/>
            <a:p>
              <a:pPr defTabSz="257175"/>
              <a:r>
                <a:rPr lang="en-US" sz="394">
                  <a:solidFill>
                    <a:srgbClr val="000000"/>
                  </a:solidFill>
                  <a:latin typeface="Helvetica" charset="0"/>
                  <a:ea typeface="Helvetica" charset="0"/>
                  <a:cs typeface="Helvetica" charset="0"/>
                </a:rPr>
                <a:t>✔</a:t>
              </a:r>
            </a:p>
          </p:txBody>
        </p:sp>
      </p:grpSp>
      <p:sp>
        <p:nvSpPr>
          <p:cNvPr id="73" name="Rectangle 72"/>
          <p:cNvSpPr/>
          <p:nvPr/>
        </p:nvSpPr>
        <p:spPr>
          <a:xfrm>
            <a:off x="3384432" y="2989957"/>
            <a:ext cx="4406774" cy="161583"/>
          </a:xfrm>
          <a:prstGeom prst="rect">
            <a:avLst/>
          </a:prstGeom>
        </p:spPr>
        <p:txBody>
          <a:bodyPr wrap="square">
            <a:spAutoFit/>
          </a:bodyPr>
          <a:lstStyle/>
          <a:p>
            <a:pPr defTabSz="257175"/>
            <a:r>
              <a:rPr lang="en-US" sz="450">
                <a:solidFill>
                  <a:srgbClr val="000000"/>
                </a:solidFill>
                <a:latin typeface="Helvetica" charset="0"/>
                <a:ea typeface="Helvetica" charset="0"/>
                <a:cs typeface="Helvetica" charset="0"/>
              </a:rPr>
              <a:t>When the conditions below is satisified the document on blockchain will be compliant</a:t>
            </a:r>
          </a:p>
        </p:txBody>
      </p:sp>
      <p:pic>
        <p:nvPicPr>
          <p:cNvPr id="74" name="Picture 73"/>
          <p:cNvPicPr>
            <a:picLocks noChangeAspect="1"/>
          </p:cNvPicPr>
          <p:nvPr/>
        </p:nvPicPr>
        <p:blipFill>
          <a:blip r:embed="rId4"/>
          <a:stretch>
            <a:fillRect/>
          </a:stretch>
        </p:blipFill>
        <p:spPr>
          <a:xfrm>
            <a:off x="3311354" y="3002632"/>
            <a:ext cx="125299" cy="106736"/>
          </a:xfrm>
          <a:prstGeom prst="rect">
            <a:avLst/>
          </a:prstGeom>
        </p:spPr>
      </p:pic>
      <p:sp>
        <p:nvSpPr>
          <p:cNvPr id="75" name="Rectangle 74"/>
          <p:cNvSpPr/>
          <p:nvPr/>
        </p:nvSpPr>
        <p:spPr>
          <a:xfrm>
            <a:off x="3383585" y="3992346"/>
            <a:ext cx="4406774" cy="161583"/>
          </a:xfrm>
          <a:prstGeom prst="rect">
            <a:avLst/>
          </a:prstGeom>
        </p:spPr>
        <p:txBody>
          <a:bodyPr wrap="square">
            <a:spAutoFit/>
          </a:bodyPr>
          <a:lstStyle/>
          <a:p>
            <a:pPr defTabSz="257175"/>
            <a:r>
              <a:rPr lang="en-US" sz="450">
                <a:solidFill>
                  <a:srgbClr val="000000"/>
                </a:solidFill>
                <a:latin typeface="Helvetica" charset="0"/>
                <a:ea typeface="Helvetica" charset="0"/>
                <a:cs typeface="Helvetica" charset="0"/>
              </a:rPr>
              <a:t>When the condition below is satisified the document on blockchain will be non-compliant</a:t>
            </a:r>
          </a:p>
        </p:txBody>
      </p:sp>
      <p:pic>
        <p:nvPicPr>
          <p:cNvPr id="76" name="Picture 75"/>
          <p:cNvPicPr>
            <a:picLocks noChangeAspect="1"/>
          </p:cNvPicPr>
          <p:nvPr/>
        </p:nvPicPr>
        <p:blipFill>
          <a:blip r:embed="rId4"/>
          <a:stretch>
            <a:fillRect/>
          </a:stretch>
        </p:blipFill>
        <p:spPr>
          <a:xfrm>
            <a:off x="3310506" y="4005021"/>
            <a:ext cx="125299" cy="106736"/>
          </a:xfrm>
          <a:prstGeom prst="rect">
            <a:avLst/>
          </a:prstGeom>
        </p:spPr>
      </p:pic>
      <p:sp>
        <p:nvSpPr>
          <p:cNvPr id="77" name="Rectangle 76"/>
          <p:cNvSpPr/>
          <p:nvPr/>
        </p:nvSpPr>
        <p:spPr>
          <a:xfrm>
            <a:off x="3307198" y="3131699"/>
            <a:ext cx="2953133" cy="170175"/>
          </a:xfrm>
          <a:prstGeom prst="rect">
            <a:avLst/>
          </a:prstGeom>
        </p:spPr>
        <p:txBody>
          <a:bodyPr wrap="square">
            <a:spAutoFit/>
          </a:bodyPr>
          <a:lstStyle/>
          <a:p>
            <a:pPr defTabSz="257175"/>
            <a:r>
              <a:rPr lang="en-US" sz="506" b="1">
                <a:solidFill>
                  <a:srgbClr val="000000"/>
                </a:solidFill>
                <a:latin typeface="Helvetica" charset="0"/>
                <a:ea typeface="Helvetica" charset="0"/>
                <a:cs typeface="Helvetica" charset="0"/>
              </a:rPr>
              <a:t>Condition:</a:t>
            </a:r>
          </a:p>
        </p:txBody>
      </p:sp>
      <p:sp>
        <p:nvSpPr>
          <p:cNvPr id="78" name="Rectangle 77"/>
          <p:cNvSpPr/>
          <p:nvPr/>
        </p:nvSpPr>
        <p:spPr>
          <a:xfrm>
            <a:off x="3303424" y="3248183"/>
            <a:ext cx="2953133" cy="438582"/>
          </a:xfrm>
          <a:prstGeom prst="rect">
            <a:avLst/>
          </a:prstGeom>
        </p:spPr>
        <p:txBody>
          <a:bodyPr wrap="square">
            <a:spAutoFit/>
          </a:bodyPr>
          <a:lstStyle/>
          <a:p>
            <a:pPr defTabSz="257175"/>
            <a:r>
              <a:rPr lang="en-US" sz="450" b="1">
                <a:solidFill>
                  <a:srgbClr val="000000"/>
                </a:solidFill>
                <a:latin typeface="Courier" charset="0"/>
                <a:ea typeface="Courier" charset="0"/>
                <a:cs typeface="Courier" charset="0"/>
              </a:rPr>
              <a:t>ANY:</a:t>
            </a:r>
          </a:p>
          <a:p>
            <a:pPr defTabSz="257175"/>
            <a:r>
              <a:rPr lang="en-US" sz="450" b="1">
                <a:solidFill>
                  <a:srgbClr val="000000"/>
                </a:solidFill>
                <a:latin typeface="Courier" charset="0"/>
                <a:ea typeface="Courier" charset="0"/>
                <a:cs typeface="Courier" charset="0"/>
              </a:rPr>
              <a:t>	IF </a:t>
            </a:r>
            <a:r>
              <a:rPr lang="en-US" sz="450" u="sng">
                <a:solidFill>
                  <a:srgbClr val="000000"/>
                </a:solidFill>
                <a:latin typeface="Courier" charset="0"/>
                <a:ea typeface="Courier" charset="0"/>
                <a:cs typeface="Courier" charset="0"/>
              </a:rPr>
              <a:t>exportCountry</a:t>
            </a:r>
            <a:r>
              <a:rPr lang="en-US" sz="450">
                <a:solidFill>
                  <a:srgbClr val="000000"/>
                </a:solidFill>
                <a:latin typeface="Courier" charset="0"/>
                <a:ea typeface="Courier" charset="0"/>
                <a:cs typeface="Courier" charset="0"/>
              </a:rPr>
              <a:t> in </a:t>
            </a:r>
            <a:r>
              <a:rPr lang="en-US" sz="450" u="sng">
                <a:solidFill>
                  <a:srgbClr val="000000"/>
                </a:solidFill>
                <a:latin typeface="Courier" charset="0"/>
                <a:ea typeface="Courier" charset="0"/>
                <a:cs typeface="Courier" charset="0"/>
              </a:rPr>
              <a:t>participatingCountries</a:t>
            </a:r>
            <a:r>
              <a:rPr lang="en-US" sz="450" b="1">
                <a:solidFill>
                  <a:srgbClr val="000000"/>
                </a:solidFill>
                <a:latin typeface="Courier" charset="0"/>
                <a:ea typeface="Courier" charset="0"/>
                <a:cs typeface="Courier" charset="0"/>
              </a:rPr>
              <a:t> AND </a:t>
            </a:r>
            <a:r>
              <a:rPr lang="en-US" sz="450">
                <a:solidFill>
                  <a:srgbClr val="000000"/>
                </a:solidFill>
                <a:latin typeface="Courier" charset="0"/>
                <a:ea typeface="Courier" charset="0"/>
                <a:cs typeface="Courier" charset="0"/>
              </a:rPr>
              <a:t>hasPaperKBCUploaded is TRUE</a:t>
            </a:r>
            <a:endParaRPr lang="en-US" sz="450" b="1">
              <a:solidFill>
                <a:srgbClr val="000000"/>
              </a:solidFill>
              <a:latin typeface="Courier" charset="0"/>
              <a:ea typeface="Courier" charset="0"/>
              <a:cs typeface="Courier" charset="0"/>
            </a:endParaRPr>
          </a:p>
          <a:p>
            <a:pPr defTabSz="257175"/>
            <a:endParaRPr lang="en-US" sz="450">
              <a:solidFill>
                <a:srgbClr val="000000"/>
              </a:solidFill>
              <a:latin typeface="Helvetica" charset="0"/>
              <a:ea typeface="Helvetica" charset="0"/>
              <a:cs typeface="Helvetica" charset="0"/>
            </a:endParaRPr>
          </a:p>
          <a:p>
            <a:pPr defTabSz="257175"/>
            <a:r>
              <a:rPr lang="en-US" sz="450" b="1">
                <a:solidFill>
                  <a:srgbClr val="000000"/>
                </a:solidFill>
                <a:latin typeface="Courier" charset="0"/>
                <a:ea typeface="Courier" charset="0"/>
                <a:cs typeface="Courier" charset="0"/>
              </a:rPr>
              <a:t>	IF </a:t>
            </a:r>
            <a:r>
              <a:rPr lang="en-US" sz="450" u="sng">
                <a:solidFill>
                  <a:srgbClr val="000000"/>
                </a:solidFill>
                <a:latin typeface="Courier" charset="0"/>
                <a:ea typeface="Courier" charset="0"/>
                <a:cs typeface="Courier" charset="0"/>
              </a:rPr>
              <a:t>exportCountry</a:t>
            </a:r>
            <a:r>
              <a:rPr lang="en-US" sz="450">
                <a:solidFill>
                  <a:srgbClr val="000000"/>
                </a:solidFill>
                <a:latin typeface="Courier" charset="0"/>
                <a:ea typeface="Courier" charset="0"/>
                <a:cs typeface="Courier" charset="0"/>
              </a:rPr>
              <a:t> not in </a:t>
            </a:r>
            <a:r>
              <a:rPr lang="en-US" sz="450" u="sng">
                <a:solidFill>
                  <a:srgbClr val="000000"/>
                </a:solidFill>
                <a:latin typeface="Courier" charset="0"/>
                <a:ea typeface="Courier" charset="0"/>
                <a:cs typeface="Courier" charset="0"/>
              </a:rPr>
              <a:t>participatingCountries</a:t>
            </a:r>
            <a:endParaRPr lang="en-US" sz="450" b="1">
              <a:solidFill>
                <a:srgbClr val="000000"/>
              </a:solidFill>
              <a:latin typeface="Courier" charset="0"/>
              <a:ea typeface="Courier" charset="0"/>
              <a:cs typeface="Courier" charset="0"/>
            </a:endParaRPr>
          </a:p>
        </p:txBody>
      </p:sp>
      <p:grpSp>
        <p:nvGrpSpPr>
          <p:cNvPr id="79" name="Group 78"/>
          <p:cNvGrpSpPr/>
          <p:nvPr/>
        </p:nvGrpSpPr>
        <p:grpSpPr>
          <a:xfrm>
            <a:off x="3850127" y="3585429"/>
            <a:ext cx="235962" cy="156294"/>
            <a:chOff x="3369880" y="4245680"/>
            <a:chExt cx="419485" cy="277856"/>
          </a:xfrm>
        </p:grpSpPr>
        <p:pic>
          <p:nvPicPr>
            <p:cNvPr id="80" name="Picture 79"/>
            <p:cNvPicPr>
              <a:picLocks noChangeAspect="1"/>
            </p:cNvPicPr>
            <p:nvPr/>
          </p:nvPicPr>
          <p:blipFill>
            <a:blip r:embed="rId6"/>
            <a:stretch>
              <a:fillRect/>
            </a:stretch>
          </p:blipFill>
          <p:spPr>
            <a:xfrm>
              <a:off x="3378934" y="4245680"/>
              <a:ext cx="268491" cy="268491"/>
            </a:xfrm>
            <a:prstGeom prst="rect">
              <a:avLst/>
            </a:prstGeom>
          </p:spPr>
        </p:pic>
        <p:sp>
          <p:nvSpPr>
            <p:cNvPr id="81" name="TextBox 80"/>
            <p:cNvSpPr txBox="1"/>
            <p:nvPr/>
          </p:nvSpPr>
          <p:spPr>
            <a:xfrm>
              <a:off x="3369880" y="4251552"/>
              <a:ext cx="419485" cy="271984"/>
            </a:xfrm>
            <a:prstGeom prst="rect">
              <a:avLst/>
            </a:prstGeom>
            <a:noFill/>
          </p:spPr>
          <p:txBody>
            <a:bodyPr wrap="none" rtlCol="0">
              <a:spAutoFit/>
            </a:bodyPr>
            <a:lstStyle/>
            <a:p>
              <a:pPr defTabSz="257175"/>
              <a:r>
                <a:rPr lang="en-US" sz="394">
                  <a:solidFill>
                    <a:srgbClr val="000000"/>
                  </a:solidFill>
                  <a:latin typeface="Helvetica" charset="0"/>
                  <a:ea typeface="Helvetica" charset="0"/>
                  <a:cs typeface="Helvetica" charset="0"/>
                </a:rPr>
                <a:t>✔</a:t>
              </a:r>
            </a:p>
          </p:txBody>
        </p:sp>
      </p:grpSp>
      <p:sp>
        <p:nvSpPr>
          <p:cNvPr id="82" name="Rectangle 81"/>
          <p:cNvSpPr/>
          <p:nvPr/>
        </p:nvSpPr>
        <p:spPr>
          <a:xfrm>
            <a:off x="3306354" y="3589181"/>
            <a:ext cx="2953133" cy="170175"/>
          </a:xfrm>
          <a:prstGeom prst="rect">
            <a:avLst/>
          </a:prstGeom>
        </p:spPr>
        <p:txBody>
          <a:bodyPr wrap="square">
            <a:spAutoFit/>
          </a:bodyPr>
          <a:lstStyle/>
          <a:p>
            <a:pPr defTabSz="257175"/>
            <a:r>
              <a:rPr lang="en-US" sz="506" b="1">
                <a:solidFill>
                  <a:srgbClr val="000000"/>
                </a:solidFill>
                <a:latin typeface="Helvetica" charset="0"/>
                <a:ea typeface="Helvetica" charset="0"/>
                <a:cs typeface="Helvetica" charset="0"/>
              </a:rPr>
              <a:t>Check against:           </a:t>
            </a:r>
            <a:r>
              <a:rPr lang="en-US" sz="506">
                <a:solidFill>
                  <a:srgbClr val="000000"/>
                </a:solidFill>
                <a:latin typeface="Helvetica" charset="0"/>
                <a:ea typeface="Helvetica" charset="0"/>
                <a:cs typeface="Helvetica" charset="0"/>
              </a:rPr>
              <a:t>blockchain ledger           blockchain state</a:t>
            </a:r>
            <a:endParaRPr lang="en-US" sz="506" b="1">
              <a:solidFill>
                <a:srgbClr val="000000"/>
              </a:solidFill>
              <a:latin typeface="Helvetica" charset="0"/>
              <a:ea typeface="Helvetica" charset="0"/>
              <a:cs typeface="Helvetica" charset="0"/>
            </a:endParaRPr>
          </a:p>
        </p:txBody>
      </p:sp>
      <p:grpSp>
        <p:nvGrpSpPr>
          <p:cNvPr id="83" name="Group 82"/>
          <p:cNvGrpSpPr/>
          <p:nvPr/>
        </p:nvGrpSpPr>
        <p:grpSpPr>
          <a:xfrm>
            <a:off x="4544168" y="3577187"/>
            <a:ext cx="235962" cy="156294"/>
            <a:chOff x="3369880" y="4245680"/>
            <a:chExt cx="419485" cy="277856"/>
          </a:xfrm>
        </p:grpSpPr>
        <p:pic>
          <p:nvPicPr>
            <p:cNvPr id="84" name="Picture 83"/>
            <p:cNvPicPr>
              <a:picLocks noChangeAspect="1"/>
            </p:cNvPicPr>
            <p:nvPr/>
          </p:nvPicPr>
          <p:blipFill>
            <a:blip r:embed="rId6"/>
            <a:stretch>
              <a:fillRect/>
            </a:stretch>
          </p:blipFill>
          <p:spPr>
            <a:xfrm>
              <a:off x="3378934" y="4245680"/>
              <a:ext cx="268491" cy="268491"/>
            </a:xfrm>
            <a:prstGeom prst="rect">
              <a:avLst/>
            </a:prstGeom>
          </p:spPr>
        </p:pic>
        <p:sp>
          <p:nvSpPr>
            <p:cNvPr id="85" name="TextBox 84"/>
            <p:cNvSpPr txBox="1"/>
            <p:nvPr/>
          </p:nvSpPr>
          <p:spPr>
            <a:xfrm>
              <a:off x="3369880" y="4251552"/>
              <a:ext cx="419485" cy="271984"/>
            </a:xfrm>
            <a:prstGeom prst="rect">
              <a:avLst/>
            </a:prstGeom>
            <a:noFill/>
          </p:spPr>
          <p:txBody>
            <a:bodyPr wrap="none" rtlCol="0">
              <a:spAutoFit/>
            </a:bodyPr>
            <a:lstStyle/>
            <a:p>
              <a:pPr defTabSz="257175"/>
              <a:r>
                <a:rPr lang="en-US" sz="394">
                  <a:solidFill>
                    <a:srgbClr val="000000"/>
                  </a:solidFill>
                  <a:latin typeface="Helvetica" charset="0"/>
                  <a:ea typeface="Helvetica" charset="0"/>
                  <a:cs typeface="Helvetica" charset="0"/>
                </a:rPr>
                <a:t>✔</a:t>
              </a:r>
            </a:p>
          </p:txBody>
        </p:sp>
      </p:grpSp>
    </p:spTree>
    <p:extLst>
      <p:ext uri="{BB962C8B-B14F-4D97-AF65-F5344CB8AC3E}">
        <p14:creationId xmlns:p14="http://schemas.microsoft.com/office/powerpoint/2010/main" val="1523308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sharepoint/v3/fields"/>
    <ds:schemaRef ds:uri="http://schemas.microsoft.com/office/2006/documentManagement/types"/>
    <ds:schemaRef ds:uri="http://schemas.microsoft.com/office/infopath/2007/PartnerControls"/>
    <ds:schemaRef ds:uri="http://www.w3.org/XML/1998/namespace"/>
    <ds:schemaRef ds:uri="http://purl.org/dc/terms/"/>
    <ds:schemaRef ds:uri="http://schemas.microsoft.com/office/2006/metadata/properties"/>
    <ds:schemaRef ds:uri="http://schemas.openxmlformats.org/package/2006/metadata/core-properties"/>
    <ds:schemaRef ds:uri="http://purl.org/dc/dcmitype/"/>
    <ds:schemaRef ds:uri="http://purl.org/dc/elements/1.1/"/>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17552</TotalTime>
  <Words>1044</Words>
  <Application>Microsoft Macintosh PowerPoint</Application>
  <PresentationFormat>On-screen Show (16:9)</PresentationFormat>
  <Paragraphs>185</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Calibri</vt:lpstr>
      <vt:lpstr>Calibri Light</vt:lpstr>
      <vt:lpstr>Courier</vt:lpstr>
      <vt:lpstr>Gill Sans</vt:lpstr>
      <vt:lpstr>Gill Sans SemiBold</vt:lpstr>
      <vt:lpstr>Helvetica</vt:lpstr>
      <vt:lpstr>Helvetica Neue</vt:lpstr>
      <vt:lpstr>MS PGothic</vt:lpstr>
      <vt:lpstr>Times New Roman</vt:lpstr>
      <vt:lpstr>Arial</vt:lpstr>
      <vt:lpstr>Office Theme</vt:lpstr>
      <vt:lpstr>Blockchain + Smart Contracts  Percival Lucena IBM Research</vt:lpstr>
      <vt:lpstr>Digital Representations</vt:lpstr>
      <vt:lpstr>PowerPoint Presentation</vt:lpstr>
      <vt:lpstr>PowerPoint Presentation</vt:lpstr>
      <vt:lpstr>PowerPoint Presentation</vt:lpstr>
      <vt:lpstr>PowerPoint Presentation</vt:lpstr>
      <vt:lpstr>PowerPoint Presentation</vt:lpstr>
      <vt:lpstr>Blockchain Analytics: Compliance</vt:lpstr>
      <vt:lpstr>Blockchain Analytics: Compliance</vt:lpstr>
      <vt:lpstr>Blockchain Analytics: Compliance</vt:lpstr>
      <vt:lpstr>PowerPoint Presentation</vt:lpstr>
      <vt:lpstr>Proposal: A Smart Contract DSL(*) to define Smart Contracts</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Percival Silva de Lucena</cp:lastModifiedBy>
  <cp:revision>614</cp:revision>
  <dcterms:created xsi:type="dcterms:W3CDTF">2010-04-12T23:12:02Z</dcterms:created>
  <dcterms:modified xsi:type="dcterms:W3CDTF">2017-03-10T16:50:39Z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